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2.xml" ContentType="application/vnd.openxmlformats-officedocument.themeOverr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theme/themeOverride3.xml" ContentType="application/vnd.openxmlformats-officedocument.themeOverrid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5"/>
  </p:notesMasterIdLst>
  <p:sldIdLst>
    <p:sldId id="257" r:id="rId2"/>
    <p:sldId id="260" r:id="rId3"/>
    <p:sldId id="265" r:id="rId4"/>
    <p:sldId id="266" r:id="rId5"/>
    <p:sldId id="270" r:id="rId6"/>
    <p:sldId id="271" r:id="rId7"/>
    <p:sldId id="261" r:id="rId8"/>
    <p:sldId id="262" r:id="rId9"/>
    <p:sldId id="263" r:id="rId10"/>
    <p:sldId id="264" r:id="rId11"/>
    <p:sldId id="272" r:id="rId12"/>
    <p:sldId id="269" r:id="rId13"/>
    <p:sldId id="268"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D4D4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83" autoAdjust="0"/>
    <p:restoredTop sz="94660"/>
  </p:normalViewPr>
  <p:slideViewPr>
    <p:cSldViewPr snapToGrid="0">
      <p:cViewPr varScale="1">
        <p:scale>
          <a:sx n="80" d="100"/>
          <a:sy n="80" d="100"/>
        </p:scale>
        <p:origin x="564"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3" Type="http://schemas.openxmlformats.org/officeDocument/2006/relationships/themeOverride" Target="../theme/themeOverride3.xml"/><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package" Target="../embeddings/Microsoft_Excel_Worksheet3.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800" b="0" i="0" u="none" strike="noStrike" kern="1200" spc="0" baseline="0">
                <a:solidFill>
                  <a:schemeClr val="tx1">
                    <a:lumMod val="65000"/>
                    <a:lumOff val="35000"/>
                  </a:schemeClr>
                </a:solidFill>
                <a:latin typeface="+mn-lt"/>
                <a:ea typeface="+mn-ea"/>
                <a:cs typeface="+mn-cs"/>
              </a:defRPr>
            </a:pPr>
            <a:r>
              <a:rPr lang="en-US" sz="1800" b="0" i="0" baseline="0">
                <a:effectLst/>
              </a:rPr>
              <a:t>Rig Count and Spot Price 2010-2020</a:t>
            </a:r>
            <a:endParaRPr lang="en-US">
              <a:effectLst/>
            </a:endParaRPr>
          </a:p>
        </c:rich>
      </c:tx>
      <c:overlay val="0"/>
      <c:spPr>
        <a:noFill/>
        <a:ln>
          <a:noFill/>
        </a:ln>
        <a:effectLst/>
      </c:spPr>
      <c:txPr>
        <a:bodyPr rot="0" spcFirstLastPara="1" vertOverflow="ellipsis" vert="horz" wrap="square" anchor="ctr" anchorCtr="1"/>
        <a:lstStyle/>
        <a:p>
          <a:pPr>
            <a:defRPr sz="18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0321385431057555"/>
          <c:y val="0.11901253228223987"/>
          <c:w val="0.78106321984574156"/>
          <c:h val="0.73369517229351566"/>
        </c:manualLayout>
      </c:layout>
      <c:lineChart>
        <c:grouping val="standard"/>
        <c:varyColors val="0"/>
        <c:ser>
          <c:idx val="1"/>
          <c:order val="1"/>
          <c:tx>
            <c:v>WTI Spot Price</c:v>
          </c:tx>
          <c:spPr>
            <a:ln w="19050" cap="rnd">
              <a:solidFill>
                <a:schemeClr val="accent2"/>
              </a:solidFill>
              <a:round/>
            </a:ln>
            <a:effectLst/>
          </c:spPr>
          <c:marker>
            <c:symbol val="none"/>
          </c:marker>
          <c:cat>
            <c:numRef>
              <c:f>Sheet8!$A$8:$A$128</c:f>
              <c:numCache>
                <c:formatCode>mmm\-yy</c:formatCode>
                <c:ptCount val="121"/>
                <c:pt idx="0">
                  <c:v>43983</c:v>
                </c:pt>
                <c:pt idx="1">
                  <c:v>43952</c:v>
                </c:pt>
                <c:pt idx="2">
                  <c:v>43922</c:v>
                </c:pt>
                <c:pt idx="3">
                  <c:v>43891</c:v>
                </c:pt>
                <c:pt idx="4">
                  <c:v>43862</c:v>
                </c:pt>
                <c:pt idx="5">
                  <c:v>43831</c:v>
                </c:pt>
                <c:pt idx="6">
                  <c:v>43800</c:v>
                </c:pt>
                <c:pt idx="7">
                  <c:v>43770</c:v>
                </c:pt>
                <c:pt idx="8">
                  <c:v>43739</c:v>
                </c:pt>
                <c:pt idx="9">
                  <c:v>43709</c:v>
                </c:pt>
                <c:pt idx="10">
                  <c:v>43678</c:v>
                </c:pt>
                <c:pt idx="11">
                  <c:v>43647</c:v>
                </c:pt>
                <c:pt idx="12">
                  <c:v>43617</c:v>
                </c:pt>
                <c:pt idx="13">
                  <c:v>43586</c:v>
                </c:pt>
                <c:pt idx="14">
                  <c:v>43556</c:v>
                </c:pt>
                <c:pt idx="15">
                  <c:v>43525</c:v>
                </c:pt>
                <c:pt idx="16">
                  <c:v>43497</c:v>
                </c:pt>
                <c:pt idx="17">
                  <c:v>43466</c:v>
                </c:pt>
                <c:pt idx="18">
                  <c:v>43435</c:v>
                </c:pt>
                <c:pt idx="19">
                  <c:v>43405</c:v>
                </c:pt>
                <c:pt idx="20">
                  <c:v>43374</c:v>
                </c:pt>
                <c:pt idx="21">
                  <c:v>43344</c:v>
                </c:pt>
                <c:pt idx="22">
                  <c:v>43313</c:v>
                </c:pt>
                <c:pt idx="23">
                  <c:v>43282</c:v>
                </c:pt>
                <c:pt idx="24">
                  <c:v>43252</c:v>
                </c:pt>
                <c:pt idx="25">
                  <c:v>43221</c:v>
                </c:pt>
                <c:pt idx="26">
                  <c:v>43191</c:v>
                </c:pt>
                <c:pt idx="27">
                  <c:v>43160</c:v>
                </c:pt>
                <c:pt idx="28">
                  <c:v>43132</c:v>
                </c:pt>
                <c:pt idx="29">
                  <c:v>43101</c:v>
                </c:pt>
                <c:pt idx="30">
                  <c:v>43070</c:v>
                </c:pt>
                <c:pt idx="31">
                  <c:v>43040</c:v>
                </c:pt>
                <c:pt idx="32">
                  <c:v>43009</c:v>
                </c:pt>
                <c:pt idx="33">
                  <c:v>42979</c:v>
                </c:pt>
                <c:pt idx="34">
                  <c:v>42948</c:v>
                </c:pt>
                <c:pt idx="35">
                  <c:v>42917</c:v>
                </c:pt>
                <c:pt idx="36">
                  <c:v>42887</c:v>
                </c:pt>
                <c:pt idx="37">
                  <c:v>42856</c:v>
                </c:pt>
                <c:pt idx="38">
                  <c:v>42826</c:v>
                </c:pt>
                <c:pt idx="39">
                  <c:v>42795</c:v>
                </c:pt>
                <c:pt idx="40">
                  <c:v>42767</c:v>
                </c:pt>
                <c:pt idx="41">
                  <c:v>42736</c:v>
                </c:pt>
                <c:pt idx="42">
                  <c:v>42705</c:v>
                </c:pt>
                <c:pt idx="43">
                  <c:v>42675</c:v>
                </c:pt>
                <c:pt idx="44">
                  <c:v>42644</c:v>
                </c:pt>
                <c:pt idx="45">
                  <c:v>42614</c:v>
                </c:pt>
                <c:pt idx="46">
                  <c:v>42583</c:v>
                </c:pt>
                <c:pt idx="47">
                  <c:v>42552</c:v>
                </c:pt>
                <c:pt idx="48">
                  <c:v>42522</c:v>
                </c:pt>
                <c:pt idx="49">
                  <c:v>42491</c:v>
                </c:pt>
                <c:pt idx="50">
                  <c:v>42461</c:v>
                </c:pt>
                <c:pt idx="51">
                  <c:v>42430</c:v>
                </c:pt>
                <c:pt idx="52">
                  <c:v>42401</c:v>
                </c:pt>
                <c:pt idx="53">
                  <c:v>42370</c:v>
                </c:pt>
                <c:pt idx="54">
                  <c:v>42339</c:v>
                </c:pt>
                <c:pt idx="55">
                  <c:v>42309</c:v>
                </c:pt>
                <c:pt idx="56">
                  <c:v>42278</c:v>
                </c:pt>
                <c:pt idx="57">
                  <c:v>42248</c:v>
                </c:pt>
                <c:pt idx="58">
                  <c:v>42217</c:v>
                </c:pt>
                <c:pt idx="59">
                  <c:v>42186</c:v>
                </c:pt>
                <c:pt idx="60">
                  <c:v>42156</c:v>
                </c:pt>
                <c:pt idx="61">
                  <c:v>42125</c:v>
                </c:pt>
                <c:pt idx="62">
                  <c:v>42095</c:v>
                </c:pt>
                <c:pt idx="63">
                  <c:v>42064</c:v>
                </c:pt>
                <c:pt idx="64">
                  <c:v>42036</c:v>
                </c:pt>
                <c:pt idx="65">
                  <c:v>42005</c:v>
                </c:pt>
                <c:pt idx="66">
                  <c:v>41974</c:v>
                </c:pt>
                <c:pt idx="67">
                  <c:v>41944</c:v>
                </c:pt>
                <c:pt idx="68">
                  <c:v>41913</c:v>
                </c:pt>
                <c:pt idx="69">
                  <c:v>41883</c:v>
                </c:pt>
                <c:pt idx="70">
                  <c:v>41852</c:v>
                </c:pt>
                <c:pt idx="71">
                  <c:v>41821</c:v>
                </c:pt>
                <c:pt idx="72">
                  <c:v>41791</c:v>
                </c:pt>
                <c:pt idx="73">
                  <c:v>41760</c:v>
                </c:pt>
                <c:pt idx="74">
                  <c:v>41730</c:v>
                </c:pt>
                <c:pt idx="75">
                  <c:v>41699</c:v>
                </c:pt>
                <c:pt idx="76">
                  <c:v>41671</c:v>
                </c:pt>
                <c:pt idx="77">
                  <c:v>41640</c:v>
                </c:pt>
                <c:pt idx="78">
                  <c:v>41609</c:v>
                </c:pt>
                <c:pt idx="79">
                  <c:v>41579</c:v>
                </c:pt>
                <c:pt idx="80">
                  <c:v>41548</c:v>
                </c:pt>
                <c:pt idx="81">
                  <c:v>41518</c:v>
                </c:pt>
                <c:pt idx="82">
                  <c:v>41487</c:v>
                </c:pt>
                <c:pt idx="83">
                  <c:v>41456</c:v>
                </c:pt>
                <c:pt idx="84">
                  <c:v>41426</c:v>
                </c:pt>
                <c:pt idx="85">
                  <c:v>41395</c:v>
                </c:pt>
                <c:pt idx="86">
                  <c:v>41365</c:v>
                </c:pt>
                <c:pt idx="87">
                  <c:v>41334</c:v>
                </c:pt>
                <c:pt idx="88">
                  <c:v>41306</c:v>
                </c:pt>
                <c:pt idx="89">
                  <c:v>41275</c:v>
                </c:pt>
                <c:pt idx="90">
                  <c:v>41244</c:v>
                </c:pt>
                <c:pt idx="91">
                  <c:v>41214</c:v>
                </c:pt>
                <c:pt idx="92">
                  <c:v>41183</c:v>
                </c:pt>
                <c:pt idx="93">
                  <c:v>41153</c:v>
                </c:pt>
                <c:pt idx="94">
                  <c:v>41122</c:v>
                </c:pt>
                <c:pt idx="95">
                  <c:v>41091</c:v>
                </c:pt>
                <c:pt idx="96">
                  <c:v>41061</c:v>
                </c:pt>
                <c:pt idx="97">
                  <c:v>41030</c:v>
                </c:pt>
                <c:pt idx="98">
                  <c:v>41000</c:v>
                </c:pt>
                <c:pt idx="99">
                  <c:v>40969</c:v>
                </c:pt>
                <c:pt idx="100">
                  <c:v>40940</c:v>
                </c:pt>
                <c:pt idx="101">
                  <c:v>40909</c:v>
                </c:pt>
                <c:pt idx="102">
                  <c:v>40878</c:v>
                </c:pt>
                <c:pt idx="103">
                  <c:v>40848</c:v>
                </c:pt>
                <c:pt idx="104">
                  <c:v>40817</c:v>
                </c:pt>
                <c:pt idx="105">
                  <c:v>40787</c:v>
                </c:pt>
                <c:pt idx="106">
                  <c:v>40756</c:v>
                </c:pt>
                <c:pt idx="107">
                  <c:v>40725</c:v>
                </c:pt>
                <c:pt idx="108">
                  <c:v>40695</c:v>
                </c:pt>
                <c:pt idx="109">
                  <c:v>40664</c:v>
                </c:pt>
                <c:pt idx="110">
                  <c:v>40634</c:v>
                </c:pt>
                <c:pt idx="111">
                  <c:v>40603</c:v>
                </c:pt>
                <c:pt idx="112">
                  <c:v>40575</c:v>
                </c:pt>
                <c:pt idx="113">
                  <c:v>40544</c:v>
                </c:pt>
                <c:pt idx="114">
                  <c:v>40513</c:v>
                </c:pt>
                <c:pt idx="115">
                  <c:v>40483</c:v>
                </c:pt>
                <c:pt idx="116">
                  <c:v>40452</c:v>
                </c:pt>
                <c:pt idx="117">
                  <c:v>40422</c:v>
                </c:pt>
                <c:pt idx="118">
                  <c:v>40391</c:v>
                </c:pt>
                <c:pt idx="119">
                  <c:v>40360</c:v>
                </c:pt>
                <c:pt idx="120">
                  <c:v>40330</c:v>
                </c:pt>
              </c:numCache>
            </c:numRef>
          </c:cat>
          <c:val>
            <c:numRef>
              <c:f>Sheet8!$F$8:$F$128</c:f>
              <c:numCache>
                <c:formatCode>General</c:formatCode>
                <c:ptCount val="121"/>
                <c:pt idx="0">
                  <c:v>29.21</c:v>
                </c:pt>
                <c:pt idx="1">
                  <c:v>50.54</c:v>
                </c:pt>
                <c:pt idx="2">
                  <c:v>57.52</c:v>
                </c:pt>
                <c:pt idx="3">
                  <c:v>59.88</c:v>
                </c:pt>
                <c:pt idx="4">
                  <c:v>57.03</c:v>
                </c:pt>
                <c:pt idx="5">
                  <c:v>53.96</c:v>
                </c:pt>
                <c:pt idx="6">
                  <c:v>56.95</c:v>
                </c:pt>
                <c:pt idx="7">
                  <c:v>54.81</c:v>
                </c:pt>
                <c:pt idx="8">
                  <c:v>57.35</c:v>
                </c:pt>
                <c:pt idx="9">
                  <c:v>54.66</c:v>
                </c:pt>
                <c:pt idx="10">
                  <c:v>60.83</c:v>
                </c:pt>
                <c:pt idx="11">
                  <c:v>63.86</c:v>
                </c:pt>
                <c:pt idx="12">
                  <c:v>58.15</c:v>
                </c:pt>
                <c:pt idx="13">
                  <c:v>54.95</c:v>
                </c:pt>
                <c:pt idx="14">
                  <c:v>51.38</c:v>
                </c:pt>
                <c:pt idx="15">
                  <c:v>49.52</c:v>
                </c:pt>
                <c:pt idx="16">
                  <c:v>56.96</c:v>
                </c:pt>
                <c:pt idx="17">
                  <c:v>70.75</c:v>
                </c:pt>
                <c:pt idx="18">
                  <c:v>70.23</c:v>
                </c:pt>
                <c:pt idx="19">
                  <c:v>68.06</c:v>
                </c:pt>
                <c:pt idx="20">
                  <c:v>70.98</c:v>
                </c:pt>
                <c:pt idx="21">
                  <c:v>67.87</c:v>
                </c:pt>
                <c:pt idx="22">
                  <c:v>69.98</c:v>
                </c:pt>
                <c:pt idx="23">
                  <c:v>66.25</c:v>
                </c:pt>
                <c:pt idx="24">
                  <c:v>62.73</c:v>
                </c:pt>
                <c:pt idx="25">
                  <c:v>62.23</c:v>
                </c:pt>
                <c:pt idx="26">
                  <c:v>63.7</c:v>
                </c:pt>
                <c:pt idx="27">
                  <c:v>57.88</c:v>
                </c:pt>
                <c:pt idx="28">
                  <c:v>56.64</c:v>
                </c:pt>
                <c:pt idx="29">
                  <c:v>51.58</c:v>
                </c:pt>
                <c:pt idx="30">
                  <c:v>49.82</c:v>
                </c:pt>
                <c:pt idx="31">
                  <c:v>48.04</c:v>
                </c:pt>
                <c:pt idx="32">
                  <c:v>46.63</c:v>
                </c:pt>
                <c:pt idx="33">
                  <c:v>45.18</c:v>
                </c:pt>
                <c:pt idx="34">
                  <c:v>48.48</c:v>
                </c:pt>
                <c:pt idx="35">
                  <c:v>51.06</c:v>
                </c:pt>
                <c:pt idx="36">
                  <c:v>49.33</c:v>
                </c:pt>
                <c:pt idx="37">
                  <c:v>53.47</c:v>
                </c:pt>
                <c:pt idx="38">
                  <c:v>52.5</c:v>
                </c:pt>
                <c:pt idx="39">
                  <c:v>51.97</c:v>
                </c:pt>
                <c:pt idx="40">
                  <c:v>45.66</c:v>
                </c:pt>
                <c:pt idx="41">
                  <c:v>49.78</c:v>
                </c:pt>
                <c:pt idx="42">
                  <c:v>45.18</c:v>
                </c:pt>
                <c:pt idx="43">
                  <c:v>44.72</c:v>
                </c:pt>
                <c:pt idx="44">
                  <c:v>44.65</c:v>
                </c:pt>
                <c:pt idx="45">
                  <c:v>48.76</c:v>
                </c:pt>
                <c:pt idx="46">
                  <c:v>46.71</c:v>
                </c:pt>
                <c:pt idx="47">
                  <c:v>40.75</c:v>
                </c:pt>
                <c:pt idx="48">
                  <c:v>37.549999999999997</c:v>
                </c:pt>
                <c:pt idx="49">
                  <c:v>30.32</c:v>
                </c:pt>
                <c:pt idx="50">
                  <c:v>31.68</c:v>
                </c:pt>
                <c:pt idx="51">
                  <c:v>37.19</c:v>
                </c:pt>
                <c:pt idx="52">
                  <c:v>42.44</c:v>
                </c:pt>
                <c:pt idx="53">
                  <c:v>46.22</c:v>
                </c:pt>
                <c:pt idx="54">
                  <c:v>45.48</c:v>
                </c:pt>
                <c:pt idx="55">
                  <c:v>42.87</c:v>
                </c:pt>
                <c:pt idx="56">
                  <c:v>50.9</c:v>
                </c:pt>
                <c:pt idx="57">
                  <c:v>59.82</c:v>
                </c:pt>
                <c:pt idx="58">
                  <c:v>59.27</c:v>
                </c:pt>
                <c:pt idx="59">
                  <c:v>54.45</c:v>
                </c:pt>
                <c:pt idx="60">
                  <c:v>47.82</c:v>
                </c:pt>
                <c:pt idx="61">
                  <c:v>50.58</c:v>
                </c:pt>
                <c:pt idx="62">
                  <c:v>47.22</c:v>
                </c:pt>
                <c:pt idx="63">
                  <c:v>59.29</c:v>
                </c:pt>
                <c:pt idx="64">
                  <c:v>75.790000000000006</c:v>
                </c:pt>
                <c:pt idx="65">
                  <c:v>84.4</c:v>
                </c:pt>
                <c:pt idx="66">
                  <c:v>93.21</c:v>
                </c:pt>
                <c:pt idx="67">
                  <c:v>96.54</c:v>
                </c:pt>
                <c:pt idx="68">
                  <c:v>103.59</c:v>
                </c:pt>
                <c:pt idx="69">
                  <c:v>105.79</c:v>
                </c:pt>
                <c:pt idx="70">
                  <c:v>102.18</c:v>
                </c:pt>
                <c:pt idx="71">
                  <c:v>102.07</c:v>
                </c:pt>
                <c:pt idx="72">
                  <c:v>100.8</c:v>
                </c:pt>
                <c:pt idx="73">
                  <c:v>100.82</c:v>
                </c:pt>
                <c:pt idx="74">
                  <c:v>94.62</c:v>
                </c:pt>
                <c:pt idx="75">
                  <c:v>97.63</c:v>
                </c:pt>
                <c:pt idx="76">
                  <c:v>93.86</c:v>
                </c:pt>
                <c:pt idx="77">
                  <c:v>100.54</c:v>
                </c:pt>
                <c:pt idx="78">
                  <c:v>106.29</c:v>
                </c:pt>
                <c:pt idx="79">
                  <c:v>106.57</c:v>
                </c:pt>
                <c:pt idx="80">
                  <c:v>104.67</c:v>
                </c:pt>
                <c:pt idx="81">
                  <c:v>95.77</c:v>
                </c:pt>
                <c:pt idx="82">
                  <c:v>94.51</c:v>
                </c:pt>
                <c:pt idx="83">
                  <c:v>92.02</c:v>
                </c:pt>
                <c:pt idx="84">
                  <c:v>92.94</c:v>
                </c:pt>
                <c:pt idx="85">
                  <c:v>95.31</c:v>
                </c:pt>
                <c:pt idx="86">
                  <c:v>94.76</c:v>
                </c:pt>
                <c:pt idx="87">
                  <c:v>87.86</c:v>
                </c:pt>
                <c:pt idx="88">
                  <c:v>86.53</c:v>
                </c:pt>
                <c:pt idx="89">
                  <c:v>89.49</c:v>
                </c:pt>
                <c:pt idx="90">
                  <c:v>94.51</c:v>
                </c:pt>
                <c:pt idx="91">
                  <c:v>94.13</c:v>
                </c:pt>
                <c:pt idx="92">
                  <c:v>87.9</c:v>
                </c:pt>
                <c:pt idx="93">
                  <c:v>82.3</c:v>
                </c:pt>
                <c:pt idx="94">
                  <c:v>94.66</c:v>
                </c:pt>
                <c:pt idx="95">
                  <c:v>103.32</c:v>
                </c:pt>
                <c:pt idx="96">
                  <c:v>106.16</c:v>
                </c:pt>
                <c:pt idx="97">
                  <c:v>102.2</c:v>
                </c:pt>
                <c:pt idx="98">
                  <c:v>100.27</c:v>
                </c:pt>
                <c:pt idx="99">
                  <c:v>98.56</c:v>
                </c:pt>
                <c:pt idx="100">
                  <c:v>97.16</c:v>
                </c:pt>
                <c:pt idx="101">
                  <c:v>86.32</c:v>
                </c:pt>
                <c:pt idx="102">
                  <c:v>85.52</c:v>
                </c:pt>
                <c:pt idx="103">
                  <c:v>86.33</c:v>
                </c:pt>
                <c:pt idx="104">
                  <c:v>97.3</c:v>
                </c:pt>
                <c:pt idx="105">
                  <c:v>96.26</c:v>
                </c:pt>
                <c:pt idx="106">
                  <c:v>100.9</c:v>
                </c:pt>
                <c:pt idx="107">
                  <c:v>109.53</c:v>
                </c:pt>
                <c:pt idx="108">
                  <c:v>102.86</c:v>
                </c:pt>
                <c:pt idx="109">
                  <c:v>88.58</c:v>
                </c:pt>
                <c:pt idx="110">
                  <c:v>89.17</c:v>
                </c:pt>
                <c:pt idx="111">
                  <c:v>89.15</c:v>
                </c:pt>
                <c:pt idx="112">
                  <c:v>84.25</c:v>
                </c:pt>
                <c:pt idx="113">
                  <c:v>81.89</c:v>
                </c:pt>
                <c:pt idx="114">
                  <c:v>75.239999999999995</c:v>
                </c:pt>
                <c:pt idx="115">
                  <c:v>76.599999999999994</c:v>
                </c:pt>
                <c:pt idx="116">
                  <c:v>76.319999999999993</c:v>
                </c:pt>
                <c:pt idx="117">
                  <c:v>75.34</c:v>
                </c:pt>
                <c:pt idx="118">
                  <c:v>73.739999999999995</c:v>
                </c:pt>
                <c:pt idx="119">
                  <c:v>84.29</c:v>
                </c:pt>
                <c:pt idx="120">
                  <c:v>81.2</c:v>
                </c:pt>
              </c:numCache>
            </c:numRef>
          </c:val>
          <c:smooth val="0"/>
          <c:extLst>
            <c:ext xmlns:c16="http://schemas.microsoft.com/office/drawing/2014/chart" uri="{C3380CC4-5D6E-409C-BE32-E72D297353CC}">
              <c16:uniqueId val="{00000000-020E-4C96-905C-504B55F5B046}"/>
            </c:ext>
          </c:extLst>
        </c:ser>
        <c:ser>
          <c:idx val="2"/>
          <c:order val="2"/>
          <c:tx>
            <c:v>Brent Crude Spot Price</c:v>
          </c:tx>
          <c:spPr>
            <a:ln w="19050" cap="rnd">
              <a:solidFill>
                <a:schemeClr val="accent3"/>
              </a:solidFill>
              <a:round/>
            </a:ln>
            <a:effectLst/>
          </c:spPr>
          <c:marker>
            <c:symbol val="none"/>
          </c:marker>
          <c:cat>
            <c:numRef>
              <c:f>Sheet8!$A$8:$A$128</c:f>
              <c:numCache>
                <c:formatCode>mmm\-yy</c:formatCode>
                <c:ptCount val="121"/>
                <c:pt idx="0">
                  <c:v>43983</c:v>
                </c:pt>
                <c:pt idx="1">
                  <c:v>43952</c:v>
                </c:pt>
                <c:pt idx="2">
                  <c:v>43922</c:v>
                </c:pt>
                <c:pt idx="3">
                  <c:v>43891</c:v>
                </c:pt>
                <c:pt idx="4">
                  <c:v>43862</c:v>
                </c:pt>
                <c:pt idx="5">
                  <c:v>43831</c:v>
                </c:pt>
                <c:pt idx="6">
                  <c:v>43800</c:v>
                </c:pt>
                <c:pt idx="7">
                  <c:v>43770</c:v>
                </c:pt>
                <c:pt idx="8">
                  <c:v>43739</c:v>
                </c:pt>
                <c:pt idx="9">
                  <c:v>43709</c:v>
                </c:pt>
                <c:pt idx="10">
                  <c:v>43678</c:v>
                </c:pt>
                <c:pt idx="11">
                  <c:v>43647</c:v>
                </c:pt>
                <c:pt idx="12">
                  <c:v>43617</c:v>
                </c:pt>
                <c:pt idx="13">
                  <c:v>43586</c:v>
                </c:pt>
                <c:pt idx="14">
                  <c:v>43556</c:v>
                </c:pt>
                <c:pt idx="15">
                  <c:v>43525</c:v>
                </c:pt>
                <c:pt idx="16">
                  <c:v>43497</c:v>
                </c:pt>
                <c:pt idx="17">
                  <c:v>43466</c:v>
                </c:pt>
                <c:pt idx="18">
                  <c:v>43435</c:v>
                </c:pt>
                <c:pt idx="19">
                  <c:v>43405</c:v>
                </c:pt>
                <c:pt idx="20">
                  <c:v>43374</c:v>
                </c:pt>
                <c:pt idx="21">
                  <c:v>43344</c:v>
                </c:pt>
                <c:pt idx="22">
                  <c:v>43313</c:v>
                </c:pt>
                <c:pt idx="23">
                  <c:v>43282</c:v>
                </c:pt>
                <c:pt idx="24">
                  <c:v>43252</c:v>
                </c:pt>
                <c:pt idx="25">
                  <c:v>43221</c:v>
                </c:pt>
                <c:pt idx="26">
                  <c:v>43191</c:v>
                </c:pt>
                <c:pt idx="27">
                  <c:v>43160</c:v>
                </c:pt>
                <c:pt idx="28">
                  <c:v>43132</c:v>
                </c:pt>
                <c:pt idx="29">
                  <c:v>43101</c:v>
                </c:pt>
                <c:pt idx="30">
                  <c:v>43070</c:v>
                </c:pt>
                <c:pt idx="31">
                  <c:v>43040</c:v>
                </c:pt>
                <c:pt idx="32">
                  <c:v>43009</c:v>
                </c:pt>
                <c:pt idx="33">
                  <c:v>42979</c:v>
                </c:pt>
                <c:pt idx="34">
                  <c:v>42948</c:v>
                </c:pt>
                <c:pt idx="35">
                  <c:v>42917</c:v>
                </c:pt>
                <c:pt idx="36">
                  <c:v>42887</c:v>
                </c:pt>
                <c:pt idx="37">
                  <c:v>42856</c:v>
                </c:pt>
                <c:pt idx="38">
                  <c:v>42826</c:v>
                </c:pt>
                <c:pt idx="39">
                  <c:v>42795</c:v>
                </c:pt>
                <c:pt idx="40">
                  <c:v>42767</c:v>
                </c:pt>
                <c:pt idx="41">
                  <c:v>42736</c:v>
                </c:pt>
                <c:pt idx="42">
                  <c:v>42705</c:v>
                </c:pt>
                <c:pt idx="43">
                  <c:v>42675</c:v>
                </c:pt>
                <c:pt idx="44">
                  <c:v>42644</c:v>
                </c:pt>
                <c:pt idx="45">
                  <c:v>42614</c:v>
                </c:pt>
                <c:pt idx="46">
                  <c:v>42583</c:v>
                </c:pt>
                <c:pt idx="47">
                  <c:v>42552</c:v>
                </c:pt>
                <c:pt idx="48">
                  <c:v>42522</c:v>
                </c:pt>
                <c:pt idx="49">
                  <c:v>42491</c:v>
                </c:pt>
                <c:pt idx="50">
                  <c:v>42461</c:v>
                </c:pt>
                <c:pt idx="51">
                  <c:v>42430</c:v>
                </c:pt>
                <c:pt idx="52">
                  <c:v>42401</c:v>
                </c:pt>
                <c:pt idx="53">
                  <c:v>42370</c:v>
                </c:pt>
                <c:pt idx="54">
                  <c:v>42339</c:v>
                </c:pt>
                <c:pt idx="55">
                  <c:v>42309</c:v>
                </c:pt>
                <c:pt idx="56">
                  <c:v>42278</c:v>
                </c:pt>
                <c:pt idx="57">
                  <c:v>42248</c:v>
                </c:pt>
                <c:pt idx="58">
                  <c:v>42217</c:v>
                </c:pt>
                <c:pt idx="59">
                  <c:v>42186</c:v>
                </c:pt>
                <c:pt idx="60">
                  <c:v>42156</c:v>
                </c:pt>
                <c:pt idx="61">
                  <c:v>42125</c:v>
                </c:pt>
                <c:pt idx="62">
                  <c:v>42095</c:v>
                </c:pt>
                <c:pt idx="63">
                  <c:v>42064</c:v>
                </c:pt>
                <c:pt idx="64">
                  <c:v>42036</c:v>
                </c:pt>
                <c:pt idx="65">
                  <c:v>42005</c:v>
                </c:pt>
                <c:pt idx="66">
                  <c:v>41974</c:v>
                </c:pt>
                <c:pt idx="67">
                  <c:v>41944</c:v>
                </c:pt>
                <c:pt idx="68">
                  <c:v>41913</c:v>
                </c:pt>
                <c:pt idx="69">
                  <c:v>41883</c:v>
                </c:pt>
                <c:pt idx="70">
                  <c:v>41852</c:v>
                </c:pt>
                <c:pt idx="71">
                  <c:v>41821</c:v>
                </c:pt>
                <c:pt idx="72">
                  <c:v>41791</c:v>
                </c:pt>
                <c:pt idx="73">
                  <c:v>41760</c:v>
                </c:pt>
                <c:pt idx="74">
                  <c:v>41730</c:v>
                </c:pt>
                <c:pt idx="75">
                  <c:v>41699</c:v>
                </c:pt>
                <c:pt idx="76">
                  <c:v>41671</c:v>
                </c:pt>
                <c:pt idx="77">
                  <c:v>41640</c:v>
                </c:pt>
                <c:pt idx="78">
                  <c:v>41609</c:v>
                </c:pt>
                <c:pt idx="79">
                  <c:v>41579</c:v>
                </c:pt>
                <c:pt idx="80">
                  <c:v>41548</c:v>
                </c:pt>
                <c:pt idx="81">
                  <c:v>41518</c:v>
                </c:pt>
                <c:pt idx="82">
                  <c:v>41487</c:v>
                </c:pt>
                <c:pt idx="83">
                  <c:v>41456</c:v>
                </c:pt>
                <c:pt idx="84">
                  <c:v>41426</c:v>
                </c:pt>
                <c:pt idx="85">
                  <c:v>41395</c:v>
                </c:pt>
                <c:pt idx="86">
                  <c:v>41365</c:v>
                </c:pt>
                <c:pt idx="87">
                  <c:v>41334</c:v>
                </c:pt>
                <c:pt idx="88">
                  <c:v>41306</c:v>
                </c:pt>
                <c:pt idx="89">
                  <c:v>41275</c:v>
                </c:pt>
                <c:pt idx="90">
                  <c:v>41244</c:v>
                </c:pt>
                <c:pt idx="91">
                  <c:v>41214</c:v>
                </c:pt>
                <c:pt idx="92">
                  <c:v>41183</c:v>
                </c:pt>
                <c:pt idx="93">
                  <c:v>41153</c:v>
                </c:pt>
                <c:pt idx="94">
                  <c:v>41122</c:v>
                </c:pt>
                <c:pt idx="95">
                  <c:v>41091</c:v>
                </c:pt>
                <c:pt idx="96">
                  <c:v>41061</c:v>
                </c:pt>
                <c:pt idx="97">
                  <c:v>41030</c:v>
                </c:pt>
                <c:pt idx="98">
                  <c:v>41000</c:v>
                </c:pt>
                <c:pt idx="99">
                  <c:v>40969</c:v>
                </c:pt>
                <c:pt idx="100">
                  <c:v>40940</c:v>
                </c:pt>
                <c:pt idx="101">
                  <c:v>40909</c:v>
                </c:pt>
                <c:pt idx="102">
                  <c:v>40878</c:v>
                </c:pt>
                <c:pt idx="103">
                  <c:v>40848</c:v>
                </c:pt>
                <c:pt idx="104">
                  <c:v>40817</c:v>
                </c:pt>
                <c:pt idx="105">
                  <c:v>40787</c:v>
                </c:pt>
                <c:pt idx="106">
                  <c:v>40756</c:v>
                </c:pt>
                <c:pt idx="107">
                  <c:v>40725</c:v>
                </c:pt>
                <c:pt idx="108">
                  <c:v>40695</c:v>
                </c:pt>
                <c:pt idx="109">
                  <c:v>40664</c:v>
                </c:pt>
                <c:pt idx="110">
                  <c:v>40634</c:v>
                </c:pt>
                <c:pt idx="111">
                  <c:v>40603</c:v>
                </c:pt>
                <c:pt idx="112">
                  <c:v>40575</c:v>
                </c:pt>
                <c:pt idx="113">
                  <c:v>40544</c:v>
                </c:pt>
                <c:pt idx="114">
                  <c:v>40513</c:v>
                </c:pt>
                <c:pt idx="115">
                  <c:v>40483</c:v>
                </c:pt>
                <c:pt idx="116">
                  <c:v>40452</c:v>
                </c:pt>
                <c:pt idx="117">
                  <c:v>40422</c:v>
                </c:pt>
                <c:pt idx="118">
                  <c:v>40391</c:v>
                </c:pt>
                <c:pt idx="119">
                  <c:v>40360</c:v>
                </c:pt>
                <c:pt idx="120">
                  <c:v>40330</c:v>
                </c:pt>
              </c:numCache>
            </c:numRef>
          </c:cat>
          <c:val>
            <c:numRef>
              <c:f>Sheet8!$J$8:$J$128</c:f>
              <c:numCache>
                <c:formatCode>General</c:formatCode>
                <c:ptCount val="121"/>
                <c:pt idx="0">
                  <c:v>32.01</c:v>
                </c:pt>
                <c:pt idx="1">
                  <c:v>55.66</c:v>
                </c:pt>
                <c:pt idx="2">
                  <c:v>63.65</c:v>
                </c:pt>
                <c:pt idx="3">
                  <c:v>67.31</c:v>
                </c:pt>
                <c:pt idx="4">
                  <c:v>63.212000000000003</c:v>
                </c:pt>
                <c:pt idx="5">
                  <c:v>59.713000000000001</c:v>
                </c:pt>
                <c:pt idx="6">
                  <c:v>62.826999999999998</c:v>
                </c:pt>
                <c:pt idx="7">
                  <c:v>59.042000000000002</c:v>
                </c:pt>
                <c:pt idx="8">
                  <c:v>63.918999999999997</c:v>
                </c:pt>
                <c:pt idx="9">
                  <c:v>64.221000000000004</c:v>
                </c:pt>
                <c:pt idx="10">
                  <c:v>71.317999999999998</c:v>
                </c:pt>
                <c:pt idx="11">
                  <c:v>71.233000000000004</c:v>
                </c:pt>
                <c:pt idx="12">
                  <c:v>66.138999999999996</c:v>
                </c:pt>
                <c:pt idx="13">
                  <c:v>63.960999999999999</c:v>
                </c:pt>
                <c:pt idx="14">
                  <c:v>59.41</c:v>
                </c:pt>
                <c:pt idx="15">
                  <c:v>57.362000000000002</c:v>
                </c:pt>
                <c:pt idx="16">
                  <c:v>64.748000000000005</c:v>
                </c:pt>
                <c:pt idx="17">
                  <c:v>81.031999999999996</c:v>
                </c:pt>
                <c:pt idx="18">
                  <c:v>78.891000000000005</c:v>
                </c:pt>
                <c:pt idx="19">
                  <c:v>72.528000000000006</c:v>
                </c:pt>
                <c:pt idx="20">
                  <c:v>74.254000000000005</c:v>
                </c:pt>
                <c:pt idx="21">
                  <c:v>74.405000000000001</c:v>
                </c:pt>
                <c:pt idx="22">
                  <c:v>76.974999999999994</c:v>
                </c:pt>
                <c:pt idx="23">
                  <c:v>72.105999999999995</c:v>
                </c:pt>
                <c:pt idx="24">
                  <c:v>66.016999999999996</c:v>
                </c:pt>
                <c:pt idx="25">
                  <c:v>65.317999999999998</c:v>
                </c:pt>
                <c:pt idx="26">
                  <c:v>69.076999999999998</c:v>
                </c:pt>
                <c:pt idx="27">
                  <c:v>64.373999999999995</c:v>
                </c:pt>
                <c:pt idx="28">
                  <c:v>62.713999999999999</c:v>
                </c:pt>
                <c:pt idx="29">
                  <c:v>57.508000000000003</c:v>
                </c:pt>
                <c:pt idx="30">
                  <c:v>56.152999999999999</c:v>
                </c:pt>
                <c:pt idx="31">
                  <c:v>51.704000000000001</c:v>
                </c:pt>
                <c:pt idx="32">
                  <c:v>48.478999999999999</c:v>
                </c:pt>
                <c:pt idx="33">
                  <c:v>46.368000000000002</c:v>
                </c:pt>
                <c:pt idx="34">
                  <c:v>50.326999999999998</c:v>
                </c:pt>
                <c:pt idx="35">
                  <c:v>52.308</c:v>
                </c:pt>
                <c:pt idx="36">
                  <c:v>51.588999999999999</c:v>
                </c:pt>
                <c:pt idx="37">
                  <c:v>54.87</c:v>
                </c:pt>
                <c:pt idx="38">
                  <c:v>54.576999999999998</c:v>
                </c:pt>
                <c:pt idx="39">
                  <c:v>53.289000000000001</c:v>
                </c:pt>
                <c:pt idx="40">
                  <c:v>44.734000000000002</c:v>
                </c:pt>
                <c:pt idx="41">
                  <c:v>49.521999999999998</c:v>
                </c:pt>
                <c:pt idx="42">
                  <c:v>46.567999999999998</c:v>
                </c:pt>
                <c:pt idx="43">
                  <c:v>45.843000000000004</c:v>
                </c:pt>
                <c:pt idx="44">
                  <c:v>44.951999999999998</c:v>
                </c:pt>
                <c:pt idx="45">
                  <c:v>48.247</c:v>
                </c:pt>
                <c:pt idx="46">
                  <c:v>46.741999999999997</c:v>
                </c:pt>
                <c:pt idx="47">
                  <c:v>41.582999999999998</c:v>
                </c:pt>
                <c:pt idx="48">
                  <c:v>38.21</c:v>
                </c:pt>
                <c:pt idx="49">
                  <c:v>32.182000000000002</c:v>
                </c:pt>
                <c:pt idx="50">
                  <c:v>30.7</c:v>
                </c:pt>
                <c:pt idx="51">
                  <c:v>38.005000000000003</c:v>
                </c:pt>
                <c:pt idx="52">
                  <c:v>44.268000000000001</c:v>
                </c:pt>
                <c:pt idx="53">
                  <c:v>48.43</c:v>
                </c:pt>
                <c:pt idx="54">
                  <c:v>47.622999999999998</c:v>
                </c:pt>
                <c:pt idx="55">
                  <c:v>46.515000000000001</c:v>
                </c:pt>
                <c:pt idx="56">
                  <c:v>56.561</c:v>
                </c:pt>
                <c:pt idx="57">
                  <c:v>61.478000000000002</c:v>
                </c:pt>
                <c:pt idx="58">
                  <c:v>64.075000000000003</c:v>
                </c:pt>
                <c:pt idx="59">
                  <c:v>59.524000000000001</c:v>
                </c:pt>
                <c:pt idx="60">
                  <c:v>55.884999999999998</c:v>
                </c:pt>
                <c:pt idx="61">
                  <c:v>58.095999999999997</c:v>
                </c:pt>
                <c:pt idx="62">
                  <c:v>47.76</c:v>
                </c:pt>
                <c:pt idx="63">
                  <c:v>62.335000000000001</c:v>
                </c:pt>
                <c:pt idx="64">
                  <c:v>79.438000000000002</c:v>
                </c:pt>
                <c:pt idx="65">
                  <c:v>87.424999999999997</c:v>
                </c:pt>
                <c:pt idx="66">
                  <c:v>97.090999999999994</c:v>
                </c:pt>
                <c:pt idx="67">
                  <c:v>101.608</c:v>
                </c:pt>
                <c:pt idx="68">
                  <c:v>106.768</c:v>
                </c:pt>
                <c:pt idx="69">
                  <c:v>111.795</c:v>
                </c:pt>
                <c:pt idx="70">
                  <c:v>109.539</c:v>
                </c:pt>
                <c:pt idx="71">
                  <c:v>107.755</c:v>
                </c:pt>
                <c:pt idx="72">
                  <c:v>107.48099999999999</c:v>
                </c:pt>
                <c:pt idx="73">
                  <c:v>108.901</c:v>
                </c:pt>
                <c:pt idx="74">
                  <c:v>108.11799999999999</c:v>
                </c:pt>
                <c:pt idx="75">
                  <c:v>110.75700000000001</c:v>
                </c:pt>
                <c:pt idx="76">
                  <c:v>107.792</c:v>
                </c:pt>
                <c:pt idx="77">
                  <c:v>109.077</c:v>
                </c:pt>
                <c:pt idx="78">
                  <c:v>111.59699999999999</c:v>
                </c:pt>
                <c:pt idx="79">
                  <c:v>111.28</c:v>
                </c:pt>
                <c:pt idx="80">
                  <c:v>107.93300000000001</c:v>
                </c:pt>
                <c:pt idx="81">
                  <c:v>102.92</c:v>
                </c:pt>
                <c:pt idx="82">
                  <c:v>102.559</c:v>
                </c:pt>
                <c:pt idx="83">
                  <c:v>102.248</c:v>
                </c:pt>
                <c:pt idx="84">
                  <c:v>108.474</c:v>
                </c:pt>
                <c:pt idx="85">
                  <c:v>116.051</c:v>
                </c:pt>
                <c:pt idx="86">
                  <c:v>112.96</c:v>
                </c:pt>
                <c:pt idx="87">
                  <c:v>109.494</c:v>
                </c:pt>
                <c:pt idx="88">
                  <c:v>109.059</c:v>
                </c:pt>
                <c:pt idx="89">
                  <c:v>111.711</c:v>
                </c:pt>
                <c:pt idx="90">
                  <c:v>112.864</c:v>
                </c:pt>
                <c:pt idx="91">
                  <c:v>113.35599999999999</c:v>
                </c:pt>
                <c:pt idx="92">
                  <c:v>102.619</c:v>
                </c:pt>
                <c:pt idx="93">
                  <c:v>95.156000000000006</c:v>
                </c:pt>
                <c:pt idx="94">
                  <c:v>110.34</c:v>
                </c:pt>
                <c:pt idx="95">
                  <c:v>119.75</c:v>
                </c:pt>
                <c:pt idx="96">
                  <c:v>125.44499999999999</c:v>
                </c:pt>
                <c:pt idx="97">
                  <c:v>119.327</c:v>
                </c:pt>
                <c:pt idx="98">
                  <c:v>110.68600000000001</c:v>
                </c:pt>
                <c:pt idx="99">
                  <c:v>107.871</c:v>
                </c:pt>
                <c:pt idx="100">
                  <c:v>110.768</c:v>
                </c:pt>
                <c:pt idx="101">
                  <c:v>109.55</c:v>
                </c:pt>
                <c:pt idx="102">
                  <c:v>112.834</c:v>
                </c:pt>
                <c:pt idx="103">
                  <c:v>110.22</c:v>
                </c:pt>
                <c:pt idx="104">
                  <c:v>116.974</c:v>
                </c:pt>
                <c:pt idx="105">
                  <c:v>113.833</c:v>
                </c:pt>
                <c:pt idx="106">
                  <c:v>114.989</c:v>
                </c:pt>
                <c:pt idx="107">
                  <c:v>123.259</c:v>
                </c:pt>
                <c:pt idx="108">
                  <c:v>114.643</c:v>
                </c:pt>
                <c:pt idx="109">
                  <c:v>103.71599999999999</c:v>
                </c:pt>
                <c:pt idx="110">
                  <c:v>96.524000000000001</c:v>
                </c:pt>
                <c:pt idx="111">
                  <c:v>91.447000000000003</c:v>
                </c:pt>
                <c:pt idx="112">
                  <c:v>85.275000000000006</c:v>
                </c:pt>
                <c:pt idx="113">
                  <c:v>82.665000000000006</c:v>
                </c:pt>
                <c:pt idx="114">
                  <c:v>77.84</c:v>
                </c:pt>
                <c:pt idx="115">
                  <c:v>77.040000000000006</c:v>
                </c:pt>
                <c:pt idx="116">
                  <c:v>75.58</c:v>
                </c:pt>
                <c:pt idx="117">
                  <c:v>74.760999999999996</c:v>
                </c:pt>
                <c:pt idx="118">
                  <c:v>75.945999999999998</c:v>
                </c:pt>
                <c:pt idx="119">
                  <c:v>84.817999999999998</c:v>
                </c:pt>
                <c:pt idx="120">
                  <c:v>78.826999999999998</c:v>
                </c:pt>
              </c:numCache>
            </c:numRef>
          </c:val>
          <c:smooth val="0"/>
          <c:extLst>
            <c:ext xmlns:c16="http://schemas.microsoft.com/office/drawing/2014/chart" uri="{C3380CC4-5D6E-409C-BE32-E72D297353CC}">
              <c16:uniqueId val="{00000001-020E-4C96-905C-504B55F5B046}"/>
            </c:ext>
          </c:extLst>
        </c:ser>
        <c:dLbls>
          <c:showLegendKey val="0"/>
          <c:showVal val="0"/>
          <c:showCatName val="0"/>
          <c:showSerName val="0"/>
          <c:showPercent val="0"/>
          <c:showBubbleSize val="0"/>
        </c:dLbls>
        <c:marker val="1"/>
        <c:smooth val="0"/>
        <c:axId val="1109402160"/>
        <c:axId val="1264060432"/>
      </c:lineChart>
      <c:lineChart>
        <c:grouping val="standard"/>
        <c:varyColors val="0"/>
        <c:ser>
          <c:idx val="0"/>
          <c:order val="0"/>
          <c:tx>
            <c:v>Rig Count</c:v>
          </c:tx>
          <c:spPr>
            <a:ln w="19050" cap="rnd">
              <a:solidFill>
                <a:schemeClr val="accent1"/>
              </a:solidFill>
              <a:round/>
            </a:ln>
            <a:effectLst/>
          </c:spPr>
          <c:marker>
            <c:symbol val="none"/>
          </c:marker>
          <c:cat>
            <c:numRef>
              <c:f>Sheet8!$A$8:$A$128</c:f>
              <c:numCache>
                <c:formatCode>mmm\-yy</c:formatCode>
                <c:ptCount val="121"/>
                <c:pt idx="0">
                  <c:v>43983</c:v>
                </c:pt>
                <c:pt idx="1">
                  <c:v>43952</c:v>
                </c:pt>
                <c:pt idx="2">
                  <c:v>43922</c:v>
                </c:pt>
                <c:pt idx="3">
                  <c:v>43891</c:v>
                </c:pt>
                <c:pt idx="4">
                  <c:v>43862</c:v>
                </c:pt>
                <c:pt idx="5">
                  <c:v>43831</c:v>
                </c:pt>
                <c:pt idx="6">
                  <c:v>43800</c:v>
                </c:pt>
                <c:pt idx="7">
                  <c:v>43770</c:v>
                </c:pt>
                <c:pt idx="8">
                  <c:v>43739</c:v>
                </c:pt>
                <c:pt idx="9">
                  <c:v>43709</c:v>
                </c:pt>
                <c:pt idx="10">
                  <c:v>43678</c:v>
                </c:pt>
                <c:pt idx="11">
                  <c:v>43647</c:v>
                </c:pt>
                <c:pt idx="12">
                  <c:v>43617</c:v>
                </c:pt>
                <c:pt idx="13">
                  <c:v>43586</c:v>
                </c:pt>
                <c:pt idx="14">
                  <c:v>43556</c:v>
                </c:pt>
                <c:pt idx="15">
                  <c:v>43525</c:v>
                </c:pt>
                <c:pt idx="16">
                  <c:v>43497</c:v>
                </c:pt>
                <c:pt idx="17">
                  <c:v>43466</c:v>
                </c:pt>
                <c:pt idx="18">
                  <c:v>43435</c:v>
                </c:pt>
                <c:pt idx="19">
                  <c:v>43405</c:v>
                </c:pt>
                <c:pt idx="20">
                  <c:v>43374</c:v>
                </c:pt>
                <c:pt idx="21">
                  <c:v>43344</c:v>
                </c:pt>
                <c:pt idx="22">
                  <c:v>43313</c:v>
                </c:pt>
                <c:pt idx="23">
                  <c:v>43282</c:v>
                </c:pt>
                <c:pt idx="24">
                  <c:v>43252</c:v>
                </c:pt>
                <c:pt idx="25">
                  <c:v>43221</c:v>
                </c:pt>
                <c:pt idx="26">
                  <c:v>43191</c:v>
                </c:pt>
                <c:pt idx="27">
                  <c:v>43160</c:v>
                </c:pt>
                <c:pt idx="28">
                  <c:v>43132</c:v>
                </c:pt>
                <c:pt idx="29">
                  <c:v>43101</c:v>
                </c:pt>
                <c:pt idx="30">
                  <c:v>43070</c:v>
                </c:pt>
                <c:pt idx="31">
                  <c:v>43040</c:v>
                </c:pt>
                <c:pt idx="32">
                  <c:v>43009</c:v>
                </c:pt>
                <c:pt idx="33">
                  <c:v>42979</c:v>
                </c:pt>
                <c:pt idx="34">
                  <c:v>42948</c:v>
                </c:pt>
                <c:pt idx="35">
                  <c:v>42917</c:v>
                </c:pt>
                <c:pt idx="36">
                  <c:v>42887</c:v>
                </c:pt>
                <c:pt idx="37">
                  <c:v>42856</c:v>
                </c:pt>
                <c:pt idx="38">
                  <c:v>42826</c:v>
                </c:pt>
                <c:pt idx="39">
                  <c:v>42795</c:v>
                </c:pt>
                <c:pt idx="40">
                  <c:v>42767</c:v>
                </c:pt>
                <c:pt idx="41">
                  <c:v>42736</c:v>
                </c:pt>
                <c:pt idx="42">
                  <c:v>42705</c:v>
                </c:pt>
                <c:pt idx="43">
                  <c:v>42675</c:v>
                </c:pt>
                <c:pt idx="44">
                  <c:v>42644</c:v>
                </c:pt>
                <c:pt idx="45">
                  <c:v>42614</c:v>
                </c:pt>
                <c:pt idx="46">
                  <c:v>42583</c:v>
                </c:pt>
                <c:pt idx="47">
                  <c:v>42552</c:v>
                </c:pt>
                <c:pt idx="48">
                  <c:v>42522</c:v>
                </c:pt>
                <c:pt idx="49">
                  <c:v>42491</c:v>
                </c:pt>
                <c:pt idx="50">
                  <c:v>42461</c:v>
                </c:pt>
                <c:pt idx="51">
                  <c:v>42430</c:v>
                </c:pt>
                <c:pt idx="52">
                  <c:v>42401</c:v>
                </c:pt>
                <c:pt idx="53">
                  <c:v>42370</c:v>
                </c:pt>
                <c:pt idx="54">
                  <c:v>42339</c:v>
                </c:pt>
                <c:pt idx="55">
                  <c:v>42309</c:v>
                </c:pt>
                <c:pt idx="56">
                  <c:v>42278</c:v>
                </c:pt>
                <c:pt idx="57">
                  <c:v>42248</c:v>
                </c:pt>
                <c:pt idx="58">
                  <c:v>42217</c:v>
                </c:pt>
                <c:pt idx="59">
                  <c:v>42186</c:v>
                </c:pt>
                <c:pt idx="60">
                  <c:v>42156</c:v>
                </c:pt>
                <c:pt idx="61">
                  <c:v>42125</c:v>
                </c:pt>
                <c:pt idx="62">
                  <c:v>42095</c:v>
                </c:pt>
                <c:pt idx="63">
                  <c:v>42064</c:v>
                </c:pt>
                <c:pt idx="64">
                  <c:v>42036</c:v>
                </c:pt>
                <c:pt idx="65">
                  <c:v>42005</c:v>
                </c:pt>
                <c:pt idx="66">
                  <c:v>41974</c:v>
                </c:pt>
                <c:pt idx="67">
                  <c:v>41944</c:v>
                </c:pt>
                <c:pt idx="68">
                  <c:v>41913</c:v>
                </c:pt>
                <c:pt idx="69">
                  <c:v>41883</c:v>
                </c:pt>
                <c:pt idx="70">
                  <c:v>41852</c:v>
                </c:pt>
                <c:pt idx="71">
                  <c:v>41821</c:v>
                </c:pt>
                <c:pt idx="72">
                  <c:v>41791</c:v>
                </c:pt>
                <c:pt idx="73">
                  <c:v>41760</c:v>
                </c:pt>
                <c:pt idx="74">
                  <c:v>41730</c:v>
                </c:pt>
                <c:pt idx="75">
                  <c:v>41699</c:v>
                </c:pt>
                <c:pt idx="76">
                  <c:v>41671</c:v>
                </c:pt>
                <c:pt idx="77">
                  <c:v>41640</c:v>
                </c:pt>
                <c:pt idx="78">
                  <c:v>41609</c:v>
                </c:pt>
                <c:pt idx="79">
                  <c:v>41579</c:v>
                </c:pt>
                <c:pt idx="80">
                  <c:v>41548</c:v>
                </c:pt>
                <c:pt idx="81">
                  <c:v>41518</c:v>
                </c:pt>
                <c:pt idx="82">
                  <c:v>41487</c:v>
                </c:pt>
                <c:pt idx="83">
                  <c:v>41456</c:v>
                </c:pt>
                <c:pt idx="84">
                  <c:v>41426</c:v>
                </c:pt>
                <c:pt idx="85">
                  <c:v>41395</c:v>
                </c:pt>
                <c:pt idx="86">
                  <c:v>41365</c:v>
                </c:pt>
                <c:pt idx="87">
                  <c:v>41334</c:v>
                </c:pt>
                <c:pt idx="88">
                  <c:v>41306</c:v>
                </c:pt>
                <c:pt idx="89">
                  <c:v>41275</c:v>
                </c:pt>
                <c:pt idx="90">
                  <c:v>41244</c:v>
                </c:pt>
                <c:pt idx="91">
                  <c:v>41214</c:v>
                </c:pt>
                <c:pt idx="92">
                  <c:v>41183</c:v>
                </c:pt>
                <c:pt idx="93">
                  <c:v>41153</c:v>
                </c:pt>
                <c:pt idx="94">
                  <c:v>41122</c:v>
                </c:pt>
                <c:pt idx="95">
                  <c:v>41091</c:v>
                </c:pt>
                <c:pt idx="96">
                  <c:v>41061</c:v>
                </c:pt>
                <c:pt idx="97">
                  <c:v>41030</c:v>
                </c:pt>
                <c:pt idx="98">
                  <c:v>41000</c:v>
                </c:pt>
                <c:pt idx="99">
                  <c:v>40969</c:v>
                </c:pt>
                <c:pt idx="100">
                  <c:v>40940</c:v>
                </c:pt>
                <c:pt idx="101">
                  <c:v>40909</c:v>
                </c:pt>
                <c:pt idx="102">
                  <c:v>40878</c:v>
                </c:pt>
                <c:pt idx="103">
                  <c:v>40848</c:v>
                </c:pt>
                <c:pt idx="104">
                  <c:v>40817</c:v>
                </c:pt>
                <c:pt idx="105">
                  <c:v>40787</c:v>
                </c:pt>
                <c:pt idx="106">
                  <c:v>40756</c:v>
                </c:pt>
                <c:pt idx="107">
                  <c:v>40725</c:v>
                </c:pt>
                <c:pt idx="108">
                  <c:v>40695</c:v>
                </c:pt>
                <c:pt idx="109">
                  <c:v>40664</c:v>
                </c:pt>
                <c:pt idx="110">
                  <c:v>40634</c:v>
                </c:pt>
                <c:pt idx="111">
                  <c:v>40603</c:v>
                </c:pt>
                <c:pt idx="112">
                  <c:v>40575</c:v>
                </c:pt>
                <c:pt idx="113">
                  <c:v>40544</c:v>
                </c:pt>
                <c:pt idx="114">
                  <c:v>40513</c:v>
                </c:pt>
                <c:pt idx="115">
                  <c:v>40483</c:v>
                </c:pt>
                <c:pt idx="116">
                  <c:v>40452</c:v>
                </c:pt>
                <c:pt idx="117">
                  <c:v>40422</c:v>
                </c:pt>
                <c:pt idx="118">
                  <c:v>40391</c:v>
                </c:pt>
                <c:pt idx="119">
                  <c:v>40360</c:v>
                </c:pt>
                <c:pt idx="120">
                  <c:v>40330</c:v>
                </c:pt>
              </c:numCache>
            </c:numRef>
          </c:cat>
          <c:val>
            <c:numRef>
              <c:f>Sheet8!$B$8:$B$128</c:f>
              <c:numCache>
                <c:formatCode>0</c:formatCode>
                <c:ptCount val="121"/>
                <c:pt idx="0" formatCode="General">
                  <c:v>274</c:v>
                </c:pt>
                <c:pt idx="1">
                  <c:v>348</c:v>
                </c:pt>
                <c:pt idx="2" formatCode="General">
                  <c:v>565</c:v>
                </c:pt>
                <c:pt idx="3" formatCode="General">
                  <c:v>771</c:v>
                </c:pt>
                <c:pt idx="4" formatCode="General">
                  <c:v>790</c:v>
                </c:pt>
                <c:pt idx="5" formatCode="General">
                  <c:v>791</c:v>
                </c:pt>
                <c:pt idx="6" formatCode="General">
                  <c:v>804</c:v>
                </c:pt>
                <c:pt idx="7" formatCode="General">
                  <c:v>810</c:v>
                </c:pt>
                <c:pt idx="8" formatCode="General">
                  <c:v>848</c:v>
                </c:pt>
                <c:pt idx="9" formatCode="General">
                  <c:v>878</c:v>
                </c:pt>
                <c:pt idx="10" formatCode="General">
                  <c:v>926</c:v>
                </c:pt>
                <c:pt idx="11" formatCode="General">
                  <c:v>955</c:v>
                </c:pt>
                <c:pt idx="12" formatCode="General">
                  <c:v>970</c:v>
                </c:pt>
                <c:pt idx="13" formatCode="General">
                  <c:v>986</c:v>
                </c:pt>
                <c:pt idx="14" formatCode="General">
                  <c:v>1013</c:v>
                </c:pt>
                <c:pt idx="15" formatCode="General">
                  <c:v>1023</c:v>
                </c:pt>
                <c:pt idx="16" formatCode="General">
                  <c:v>1048</c:v>
                </c:pt>
                <c:pt idx="17" formatCode="General">
                  <c:v>1065</c:v>
                </c:pt>
                <c:pt idx="18" formatCode="General">
                  <c:v>1077</c:v>
                </c:pt>
                <c:pt idx="19" formatCode="General">
                  <c:v>1077</c:v>
                </c:pt>
                <c:pt idx="20" formatCode="General">
                  <c:v>1063</c:v>
                </c:pt>
                <c:pt idx="21" formatCode="General">
                  <c:v>1053</c:v>
                </c:pt>
                <c:pt idx="22" formatCode="General">
                  <c:v>1050</c:v>
                </c:pt>
                <c:pt idx="23" formatCode="General">
                  <c:v>1050</c:v>
                </c:pt>
                <c:pt idx="24" formatCode="General">
                  <c:v>1056</c:v>
                </c:pt>
                <c:pt idx="25" formatCode="General">
                  <c:v>1046</c:v>
                </c:pt>
                <c:pt idx="26" formatCode="General">
                  <c:v>1011</c:v>
                </c:pt>
                <c:pt idx="27" formatCode="General">
                  <c:v>989</c:v>
                </c:pt>
                <c:pt idx="28" formatCode="General">
                  <c:v>969</c:v>
                </c:pt>
                <c:pt idx="29" formatCode="General">
                  <c:v>937</c:v>
                </c:pt>
                <c:pt idx="30" formatCode="General">
                  <c:v>930</c:v>
                </c:pt>
                <c:pt idx="31" formatCode="General">
                  <c:v>911</c:v>
                </c:pt>
                <c:pt idx="32" formatCode="General">
                  <c:v>922</c:v>
                </c:pt>
                <c:pt idx="33" formatCode="General">
                  <c:v>940</c:v>
                </c:pt>
                <c:pt idx="34" formatCode="General">
                  <c:v>947</c:v>
                </c:pt>
                <c:pt idx="35" formatCode="General">
                  <c:v>953</c:v>
                </c:pt>
                <c:pt idx="36" formatCode="General">
                  <c:v>931</c:v>
                </c:pt>
                <c:pt idx="37" formatCode="General">
                  <c:v>893</c:v>
                </c:pt>
                <c:pt idx="38" formatCode="General">
                  <c:v>853</c:v>
                </c:pt>
                <c:pt idx="39" formatCode="General">
                  <c:v>789</c:v>
                </c:pt>
                <c:pt idx="40" formatCode="General">
                  <c:v>744</c:v>
                </c:pt>
                <c:pt idx="41" formatCode="General">
                  <c:v>683</c:v>
                </c:pt>
                <c:pt idx="42" formatCode="General">
                  <c:v>634</c:v>
                </c:pt>
                <c:pt idx="43" formatCode="General">
                  <c:v>580</c:v>
                </c:pt>
                <c:pt idx="44" formatCode="General">
                  <c:v>543</c:v>
                </c:pt>
                <c:pt idx="45" formatCode="General">
                  <c:v>509</c:v>
                </c:pt>
                <c:pt idx="46" formatCode="General">
                  <c:v>481</c:v>
                </c:pt>
                <c:pt idx="47" formatCode="General">
                  <c:v>449</c:v>
                </c:pt>
                <c:pt idx="48" formatCode="General">
                  <c:v>417</c:v>
                </c:pt>
                <c:pt idx="49" formatCode="General">
                  <c:v>407</c:v>
                </c:pt>
                <c:pt idx="50" formatCode="General">
                  <c:v>437</c:v>
                </c:pt>
                <c:pt idx="51" formatCode="General">
                  <c:v>477</c:v>
                </c:pt>
                <c:pt idx="52" formatCode="General">
                  <c:v>532</c:v>
                </c:pt>
                <c:pt idx="53" formatCode="General">
                  <c:v>643</c:v>
                </c:pt>
                <c:pt idx="54" formatCode="General">
                  <c:v>711</c:v>
                </c:pt>
                <c:pt idx="55" formatCode="General">
                  <c:v>760</c:v>
                </c:pt>
                <c:pt idx="56" formatCode="General">
                  <c:v>791</c:v>
                </c:pt>
                <c:pt idx="57" formatCode="General">
                  <c:v>848</c:v>
                </c:pt>
                <c:pt idx="58" formatCode="General">
                  <c:v>883</c:v>
                </c:pt>
                <c:pt idx="59" formatCode="General">
                  <c:v>866</c:v>
                </c:pt>
                <c:pt idx="60" formatCode="General">
                  <c:v>861</c:v>
                </c:pt>
                <c:pt idx="61" formatCode="General">
                  <c:v>889</c:v>
                </c:pt>
                <c:pt idx="62" formatCode="General">
                  <c:v>976</c:v>
                </c:pt>
                <c:pt idx="63" formatCode="General">
                  <c:v>1109</c:v>
                </c:pt>
                <c:pt idx="64" formatCode="General">
                  <c:v>1348</c:v>
                </c:pt>
                <c:pt idx="65" formatCode="General">
                  <c:v>1683</c:v>
                </c:pt>
                <c:pt idx="66" formatCode="General">
                  <c:v>1882</c:v>
                </c:pt>
                <c:pt idx="67" formatCode="General">
                  <c:v>1925</c:v>
                </c:pt>
                <c:pt idx="68" formatCode="General">
                  <c:v>1924</c:v>
                </c:pt>
                <c:pt idx="69" formatCode="General">
                  <c:v>1930</c:v>
                </c:pt>
                <c:pt idx="70" formatCode="General">
                  <c:v>1904</c:v>
                </c:pt>
                <c:pt idx="71" formatCode="General">
                  <c:v>1876</c:v>
                </c:pt>
                <c:pt idx="72" formatCode="General">
                  <c:v>1861</c:v>
                </c:pt>
                <c:pt idx="73" formatCode="General">
                  <c:v>1859</c:v>
                </c:pt>
                <c:pt idx="74" formatCode="General">
                  <c:v>1835</c:v>
                </c:pt>
                <c:pt idx="75" formatCode="General">
                  <c:v>1803</c:v>
                </c:pt>
                <c:pt idx="76" formatCode="General">
                  <c:v>1769</c:v>
                </c:pt>
                <c:pt idx="77" formatCode="General">
                  <c:v>1769</c:v>
                </c:pt>
                <c:pt idx="78" formatCode="General">
                  <c:v>1771</c:v>
                </c:pt>
                <c:pt idx="79" formatCode="General">
                  <c:v>1756</c:v>
                </c:pt>
                <c:pt idx="80" formatCode="General">
                  <c:v>1744</c:v>
                </c:pt>
                <c:pt idx="81" formatCode="General">
                  <c:v>1760</c:v>
                </c:pt>
                <c:pt idx="82" formatCode="General">
                  <c:v>1781</c:v>
                </c:pt>
                <c:pt idx="83" formatCode="General">
                  <c:v>1766</c:v>
                </c:pt>
                <c:pt idx="84" formatCode="General">
                  <c:v>1761</c:v>
                </c:pt>
                <c:pt idx="85" formatCode="General">
                  <c:v>1767</c:v>
                </c:pt>
                <c:pt idx="86" formatCode="General">
                  <c:v>1755</c:v>
                </c:pt>
                <c:pt idx="87" formatCode="General">
                  <c:v>1756</c:v>
                </c:pt>
                <c:pt idx="88" formatCode="General">
                  <c:v>1762</c:v>
                </c:pt>
                <c:pt idx="89" formatCode="General">
                  <c:v>1756</c:v>
                </c:pt>
                <c:pt idx="90" formatCode="General">
                  <c:v>1784</c:v>
                </c:pt>
                <c:pt idx="91" formatCode="General">
                  <c:v>1809</c:v>
                </c:pt>
                <c:pt idx="92" formatCode="General">
                  <c:v>1834</c:v>
                </c:pt>
                <c:pt idx="93" formatCode="General">
                  <c:v>1859</c:v>
                </c:pt>
                <c:pt idx="94" formatCode="General">
                  <c:v>1913</c:v>
                </c:pt>
                <c:pt idx="95" formatCode="General">
                  <c:v>1944</c:v>
                </c:pt>
                <c:pt idx="96" formatCode="General">
                  <c:v>1972</c:v>
                </c:pt>
                <c:pt idx="97" formatCode="General">
                  <c:v>1977</c:v>
                </c:pt>
                <c:pt idx="98" formatCode="General">
                  <c:v>1961</c:v>
                </c:pt>
                <c:pt idx="99" formatCode="General">
                  <c:v>1979</c:v>
                </c:pt>
                <c:pt idx="100" formatCode="General">
                  <c:v>1990</c:v>
                </c:pt>
                <c:pt idx="101" formatCode="General">
                  <c:v>2003</c:v>
                </c:pt>
                <c:pt idx="102" formatCode="General">
                  <c:v>2003</c:v>
                </c:pt>
                <c:pt idx="103" formatCode="General">
                  <c:v>2011</c:v>
                </c:pt>
                <c:pt idx="104" formatCode="General">
                  <c:v>2017</c:v>
                </c:pt>
                <c:pt idx="105" formatCode="General">
                  <c:v>1978</c:v>
                </c:pt>
                <c:pt idx="106" formatCode="General">
                  <c:v>1957</c:v>
                </c:pt>
                <c:pt idx="107" formatCode="General">
                  <c:v>1900</c:v>
                </c:pt>
                <c:pt idx="108" formatCode="General">
                  <c:v>1863</c:v>
                </c:pt>
                <c:pt idx="109" formatCode="General">
                  <c:v>1836</c:v>
                </c:pt>
                <c:pt idx="110" formatCode="General">
                  <c:v>1790</c:v>
                </c:pt>
                <c:pt idx="111" formatCode="General">
                  <c:v>1720</c:v>
                </c:pt>
                <c:pt idx="112" formatCode="General">
                  <c:v>1718</c:v>
                </c:pt>
                <c:pt idx="113" formatCode="General">
                  <c:v>1711</c:v>
                </c:pt>
                <c:pt idx="114" formatCode="General">
                  <c:v>1711</c:v>
                </c:pt>
                <c:pt idx="115" formatCode="General">
                  <c:v>1683</c:v>
                </c:pt>
                <c:pt idx="116" formatCode="General">
                  <c:v>1668</c:v>
                </c:pt>
                <c:pt idx="117" formatCode="General">
                  <c:v>1655</c:v>
                </c:pt>
                <c:pt idx="118" formatCode="General">
                  <c:v>1638</c:v>
                </c:pt>
                <c:pt idx="119" formatCode="General">
                  <c:v>1573</c:v>
                </c:pt>
                <c:pt idx="120" formatCode="General">
                  <c:v>1531</c:v>
                </c:pt>
              </c:numCache>
            </c:numRef>
          </c:val>
          <c:smooth val="0"/>
          <c:extLst>
            <c:ext xmlns:c16="http://schemas.microsoft.com/office/drawing/2014/chart" uri="{C3380CC4-5D6E-409C-BE32-E72D297353CC}">
              <c16:uniqueId val="{00000003-020E-4C96-905C-504B55F5B046}"/>
            </c:ext>
          </c:extLst>
        </c:ser>
        <c:dLbls>
          <c:showLegendKey val="0"/>
          <c:showVal val="0"/>
          <c:showCatName val="0"/>
          <c:showSerName val="0"/>
          <c:showPercent val="0"/>
          <c:showBubbleSize val="0"/>
        </c:dLbls>
        <c:marker val="1"/>
        <c:smooth val="0"/>
        <c:axId val="1268894608"/>
        <c:axId val="1116405600"/>
      </c:lineChart>
      <c:dateAx>
        <c:axId val="1109402160"/>
        <c:scaling>
          <c:orientation val="minMax"/>
        </c:scaling>
        <c:delete val="0"/>
        <c:axPos val="b"/>
        <c:numFmt formatCode="[$-409]mmm\-yy;@" sourceLinked="0"/>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US"/>
          </a:p>
        </c:txPr>
        <c:crossAx val="1264060432"/>
        <c:crosses val="autoZero"/>
        <c:auto val="1"/>
        <c:lblOffset val="100"/>
        <c:baseTimeUnit val="months"/>
        <c:majorUnit val="12"/>
        <c:majorTimeUnit val="months"/>
        <c:minorUnit val="120"/>
        <c:minorTimeUnit val="months"/>
      </c:dateAx>
      <c:valAx>
        <c:axId val="1264060432"/>
        <c:scaling>
          <c:orientation val="minMax"/>
          <c:min val="0"/>
        </c:scaling>
        <c:delete val="0"/>
        <c:axPos val="l"/>
        <c:title>
          <c:tx>
            <c:rich>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r>
                  <a:rPr lang="en-US" sz="1800" dirty="0"/>
                  <a:t>Spot</a:t>
                </a:r>
                <a:r>
                  <a:rPr lang="en-US" sz="1800" baseline="0" dirty="0"/>
                  <a:t> Price ($)</a:t>
                </a:r>
                <a:endParaRPr lang="en-US" sz="1800" dirty="0"/>
              </a:p>
            </c:rich>
          </c:tx>
          <c:overlay val="0"/>
          <c:spPr>
            <a:noFill/>
            <a:ln>
              <a:noFill/>
            </a:ln>
            <a:effectLst/>
          </c:spPr>
          <c:txPr>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US"/>
          </a:p>
        </c:txPr>
        <c:crossAx val="1109402160"/>
        <c:crosses val="autoZero"/>
        <c:crossBetween val="between"/>
      </c:valAx>
      <c:valAx>
        <c:axId val="1116405600"/>
        <c:scaling>
          <c:orientation val="minMax"/>
        </c:scaling>
        <c:delete val="0"/>
        <c:axPos val="r"/>
        <c:title>
          <c:tx>
            <c:rich>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r>
                  <a:rPr lang="en-US" sz="1800"/>
                  <a:t>Rig Count</a:t>
                </a:r>
              </a:p>
            </c:rich>
          </c:tx>
          <c:overlay val="0"/>
          <c:spPr>
            <a:noFill/>
            <a:ln>
              <a:noFill/>
            </a:ln>
            <a:effectLst/>
          </c:spPr>
          <c:txPr>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268894608"/>
        <c:crosses val="max"/>
        <c:crossBetween val="between"/>
      </c:valAx>
      <c:dateAx>
        <c:axId val="1268894608"/>
        <c:scaling>
          <c:orientation val="minMax"/>
        </c:scaling>
        <c:delete val="1"/>
        <c:axPos val="b"/>
        <c:numFmt formatCode="mmm\-yy" sourceLinked="1"/>
        <c:majorTickMark val="out"/>
        <c:minorTickMark val="none"/>
        <c:tickLblPos val="nextTo"/>
        <c:crossAx val="1116405600"/>
        <c:crosses val="autoZero"/>
        <c:auto val="1"/>
        <c:lblOffset val="100"/>
        <c:baseTimeUnit val="months"/>
      </c:dateAx>
      <c:spPr>
        <a:noFill/>
        <a:ln w="15875">
          <a:solidFill>
            <a:schemeClr val="tx1">
              <a:lumMod val="50000"/>
              <a:lumOff val="50000"/>
            </a:schemeClr>
          </a:solidFill>
        </a:ln>
        <a:effectLst/>
      </c:spPr>
    </c:plotArea>
    <c:legend>
      <c:legendPos val="r"/>
      <c:layout>
        <c:manualLayout>
          <c:xMode val="edge"/>
          <c:yMode val="edge"/>
          <c:x val="0.60525705891855275"/>
          <c:y val="0.1299335132564903"/>
          <c:w val="0.21627499342991954"/>
          <c:h val="0.1763058642481426"/>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25400" cap="flat" cmpd="sng" algn="ctr">
      <a:solidFill>
        <a:schemeClr val="tx1"/>
      </a:solidFill>
      <a:round/>
    </a:ln>
    <a:effectLst/>
  </c:spPr>
  <c:txPr>
    <a:bodyPr/>
    <a:lstStyle/>
    <a:p>
      <a:pPr>
        <a:defRPr/>
      </a:pPr>
      <a:endParaRPr lang="en-US"/>
    </a:p>
  </c:txPr>
  <c:externalData r:id="rId4">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800" b="0" i="0" u="none" strike="noStrike" kern="1200" spc="0" baseline="0">
                <a:solidFill>
                  <a:schemeClr val="tx1">
                    <a:lumMod val="65000"/>
                    <a:lumOff val="35000"/>
                  </a:schemeClr>
                </a:solidFill>
                <a:latin typeface="+mn-lt"/>
                <a:ea typeface="+mn-ea"/>
                <a:cs typeface="+mn-cs"/>
              </a:defRPr>
            </a:pPr>
            <a:r>
              <a:rPr lang="en-US" sz="1800" dirty="0"/>
              <a:t>Rig Count vs. WTI Spot Price 2010-2020</a:t>
            </a:r>
          </a:p>
        </c:rich>
      </c:tx>
      <c:layout>
        <c:manualLayout>
          <c:xMode val="edge"/>
          <c:yMode val="edge"/>
          <c:x val="0.21305016976941396"/>
          <c:y val="2.7888169755768556E-2"/>
        </c:manualLayout>
      </c:layout>
      <c:overlay val="0"/>
      <c:spPr>
        <a:noFill/>
        <a:ln>
          <a:noFill/>
        </a:ln>
        <a:effectLst/>
      </c:spPr>
      <c:txPr>
        <a:bodyPr rot="0" spcFirstLastPara="1" vertOverflow="ellipsis" vert="horz" wrap="square" anchor="ctr" anchorCtr="1"/>
        <a:lstStyle/>
        <a:p>
          <a:pPr>
            <a:defRPr sz="18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spPr>
            <a:ln w="25400" cap="rnd">
              <a:noFill/>
              <a:round/>
            </a:ln>
            <a:effectLst/>
          </c:spPr>
          <c:marker>
            <c:symbol val="circle"/>
            <c:size val="5"/>
            <c:spPr>
              <a:solidFill>
                <a:schemeClr val="accent1"/>
              </a:solidFill>
              <a:ln w="9525">
                <a:solidFill>
                  <a:schemeClr val="accent1"/>
                </a:solidFill>
              </a:ln>
              <a:effectLst/>
            </c:spPr>
          </c:marker>
          <c:trendline>
            <c:spPr>
              <a:ln w="38100" cap="rnd">
                <a:solidFill>
                  <a:srgbClr val="FF0000"/>
                </a:solidFill>
                <a:prstDash val="sysDot"/>
              </a:ln>
              <a:effectLst/>
            </c:spPr>
            <c:trendlineType val="linear"/>
            <c:dispRSqr val="1"/>
            <c:dispEq val="0"/>
            <c:trendlineLbl>
              <c:layout>
                <c:manualLayout>
                  <c:x val="-0.40144660628664364"/>
                  <c:y val="2.1206824991245023E-2"/>
                </c:manualLayout>
              </c:layout>
              <c:numFmt formatCode="General" sourceLinked="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trendlineLbl>
          </c:trendline>
          <c:xVal>
            <c:numRef>
              <c:f>'Rig Count vs. Spot Price'!$D$11:$D$135</c:f>
              <c:numCache>
                <c:formatCode>General</c:formatCode>
                <c:ptCount val="125"/>
                <c:pt idx="0">
                  <c:v>50.54</c:v>
                </c:pt>
                <c:pt idx="1">
                  <c:v>57.52</c:v>
                </c:pt>
                <c:pt idx="2">
                  <c:v>59.88</c:v>
                </c:pt>
                <c:pt idx="3">
                  <c:v>57.03</c:v>
                </c:pt>
                <c:pt idx="4">
                  <c:v>53.96</c:v>
                </c:pt>
                <c:pt idx="5">
                  <c:v>56.95</c:v>
                </c:pt>
                <c:pt idx="6">
                  <c:v>54.81</c:v>
                </c:pt>
                <c:pt idx="7">
                  <c:v>57.35</c:v>
                </c:pt>
                <c:pt idx="8">
                  <c:v>54.66</c:v>
                </c:pt>
                <c:pt idx="9">
                  <c:v>60.83</c:v>
                </c:pt>
                <c:pt idx="10">
                  <c:v>63.86</c:v>
                </c:pt>
                <c:pt idx="11">
                  <c:v>58.15</c:v>
                </c:pt>
                <c:pt idx="12">
                  <c:v>54.95</c:v>
                </c:pt>
                <c:pt idx="13">
                  <c:v>51.38</c:v>
                </c:pt>
                <c:pt idx="14">
                  <c:v>49.52</c:v>
                </c:pt>
                <c:pt idx="15">
                  <c:v>56.96</c:v>
                </c:pt>
                <c:pt idx="16">
                  <c:v>70.75</c:v>
                </c:pt>
                <c:pt idx="17">
                  <c:v>70.23</c:v>
                </c:pt>
                <c:pt idx="18">
                  <c:v>68.06</c:v>
                </c:pt>
                <c:pt idx="19">
                  <c:v>70.98</c:v>
                </c:pt>
                <c:pt idx="20">
                  <c:v>67.87</c:v>
                </c:pt>
                <c:pt idx="21">
                  <c:v>69.98</c:v>
                </c:pt>
                <c:pt idx="22">
                  <c:v>66.25</c:v>
                </c:pt>
                <c:pt idx="23">
                  <c:v>62.73</c:v>
                </c:pt>
                <c:pt idx="24">
                  <c:v>62.23</c:v>
                </c:pt>
                <c:pt idx="25">
                  <c:v>63.7</c:v>
                </c:pt>
                <c:pt idx="26">
                  <c:v>57.88</c:v>
                </c:pt>
                <c:pt idx="27">
                  <c:v>56.64</c:v>
                </c:pt>
                <c:pt idx="28">
                  <c:v>51.58</c:v>
                </c:pt>
                <c:pt idx="29">
                  <c:v>49.82</c:v>
                </c:pt>
                <c:pt idx="30">
                  <c:v>48.04</c:v>
                </c:pt>
                <c:pt idx="31">
                  <c:v>46.63</c:v>
                </c:pt>
                <c:pt idx="32">
                  <c:v>45.18</c:v>
                </c:pt>
                <c:pt idx="33">
                  <c:v>48.48</c:v>
                </c:pt>
                <c:pt idx="34">
                  <c:v>51.06</c:v>
                </c:pt>
                <c:pt idx="35">
                  <c:v>49.33</c:v>
                </c:pt>
                <c:pt idx="36">
                  <c:v>53.47</c:v>
                </c:pt>
                <c:pt idx="37">
                  <c:v>52.5</c:v>
                </c:pt>
                <c:pt idx="38">
                  <c:v>51.97</c:v>
                </c:pt>
                <c:pt idx="39">
                  <c:v>45.66</c:v>
                </c:pt>
                <c:pt idx="40">
                  <c:v>49.78</c:v>
                </c:pt>
                <c:pt idx="41">
                  <c:v>45.18</c:v>
                </c:pt>
                <c:pt idx="42">
                  <c:v>44.72</c:v>
                </c:pt>
                <c:pt idx="43">
                  <c:v>44.65</c:v>
                </c:pt>
                <c:pt idx="44">
                  <c:v>48.76</c:v>
                </c:pt>
                <c:pt idx="45">
                  <c:v>46.71</c:v>
                </c:pt>
                <c:pt idx="46">
                  <c:v>40.75</c:v>
                </c:pt>
                <c:pt idx="47">
                  <c:v>37.549999999999997</c:v>
                </c:pt>
                <c:pt idx="48">
                  <c:v>30.32</c:v>
                </c:pt>
                <c:pt idx="49">
                  <c:v>31.68</c:v>
                </c:pt>
                <c:pt idx="50">
                  <c:v>37.19</c:v>
                </c:pt>
                <c:pt idx="51">
                  <c:v>42.44</c:v>
                </c:pt>
                <c:pt idx="52">
                  <c:v>46.22</c:v>
                </c:pt>
                <c:pt idx="53">
                  <c:v>45.48</c:v>
                </c:pt>
                <c:pt idx="54">
                  <c:v>42.87</c:v>
                </c:pt>
                <c:pt idx="55">
                  <c:v>50.9</c:v>
                </c:pt>
                <c:pt idx="56">
                  <c:v>59.82</c:v>
                </c:pt>
                <c:pt idx="57">
                  <c:v>59.27</c:v>
                </c:pt>
                <c:pt idx="58">
                  <c:v>54.45</c:v>
                </c:pt>
                <c:pt idx="59">
                  <c:v>47.82</c:v>
                </c:pt>
                <c:pt idx="60">
                  <c:v>50.58</c:v>
                </c:pt>
                <c:pt idx="61">
                  <c:v>47.22</c:v>
                </c:pt>
                <c:pt idx="62">
                  <c:v>59.29</c:v>
                </c:pt>
                <c:pt idx="63">
                  <c:v>75.790000000000006</c:v>
                </c:pt>
                <c:pt idx="64">
                  <c:v>84.4</c:v>
                </c:pt>
                <c:pt idx="65">
                  <c:v>93.21</c:v>
                </c:pt>
                <c:pt idx="66">
                  <c:v>96.54</c:v>
                </c:pt>
                <c:pt idx="67">
                  <c:v>103.59</c:v>
                </c:pt>
                <c:pt idx="68">
                  <c:v>105.79</c:v>
                </c:pt>
                <c:pt idx="69">
                  <c:v>102.18</c:v>
                </c:pt>
                <c:pt idx="70">
                  <c:v>102.07</c:v>
                </c:pt>
                <c:pt idx="71">
                  <c:v>100.8</c:v>
                </c:pt>
                <c:pt idx="72">
                  <c:v>100.82</c:v>
                </c:pt>
                <c:pt idx="73">
                  <c:v>94.62</c:v>
                </c:pt>
                <c:pt idx="74">
                  <c:v>97.63</c:v>
                </c:pt>
                <c:pt idx="75">
                  <c:v>93.86</c:v>
                </c:pt>
                <c:pt idx="76">
                  <c:v>100.54</c:v>
                </c:pt>
                <c:pt idx="77">
                  <c:v>106.29</c:v>
                </c:pt>
                <c:pt idx="78">
                  <c:v>106.57</c:v>
                </c:pt>
                <c:pt idx="79">
                  <c:v>104.67</c:v>
                </c:pt>
                <c:pt idx="80">
                  <c:v>95.77</c:v>
                </c:pt>
                <c:pt idx="81">
                  <c:v>94.51</c:v>
                </c:pt>
                <c:pt idx="82">
                  <c:v>92.02</c:v>
                </c:pt>
                <c:pt idx="83">
                  <c:v>92.94</c:v>
                </c:pt>
                <c:pt idx="84">
                  <c:v>95.31</c:v>
                </c:pt>
                <c:pt idx="85">
                  <c:v>94.76</c:v>
                </c:pt>
                <c:pt idx="86">
                  <c:v>87.86</c:v>
                </c:pt>
                <c:pt idx="87">
                  <c:v>86.53</c:v>
                </c:pt>
                <c:pt idx="88">
                  <c:v>89.49</c:v>
                </c:pt>
                <c:pt idx="89">
                  <c:v>94.51</c:v>
                </c:pt>
                <c:pt idx="90">
                  <c:v>94.13</c:v>
                </c:pt>
                <c:pt idx="91">
                  <c:v>87.9</c:v>
                </c:pt>
                <c:pt idx="92">
                  <c:v>82.3</c:v>
                </c:pt>
                <c:pt idx="93">
                  <c:v>94.66</c:v>
                </c:pt>
                <c:pt idx="94">
                  <c:v>103.32</c:v>
                </c:pt>
                <c:pt idx="95">
                  <c:v>106.16</c:v>
                </c:pt>
                <c:pt idx="96">
                  <c:v>102.2</c:v>
                </c:pt>
                <c:pt idx="97">
                  <c:v>100.27</c:v>
                </c:pt>
                <c:pt idx="98">
                  <c:v>98.56</c:v>
                </c:pt>
                <c:pt idx="99">
                  <c:v>97.16</c:v>
                </c:pt>
                <c:pt idx="100">
                  <c:v>86.32</c:v>
                </c:pt>
                <c:pt idx="101">
                  <c:v>85.52</c:v>
                </c:pt>
                <c:pt idx="102">
                  <c:v>86.33</c:v>
                </c:pt>
                <c:pt idx="103">
                  <c:v>97.3</c:v>
                </c:pt>
                <c:pt idx="104">
                  <c:v>96.26</c:v>
                </c:pt>
                <c:pt idx="105">
                  <c:v>100.9</c:v>
                </c:pt>
                <c:pt idx="106">
                  <c:v>109.53</c:v>
                </c:pt>
                <c:pt idx="107">
                  <c:v>102.86</c:v>
                </c:pt>
                <c:pt idx="108">
                  <c:v>88.58</c:v>
                </c:pt>
                <c:pt idx="109">
                  <c:v>89.17</c:v>
                </c:pt>
                <c:pt idx="110">
                  <c:v>89.15</c:v>
                </c:pt>
                <c:pt idx="111">
                  <c:v>84.25</c:v>
                </c:pt>
                <c:pt idx="112">
                  <c:v>81.89</c:v>
                </c:pt>
                <c:pt idx="113">
                  <c:v>75.239999999999995</c:v>
                </c:pt>
                <c:pt idx="114">
                  <c:v>76.599999999999994</c:v>
                </c:pt>
                <c:pt idx="115">
                  <c:v>76.319999999999993</c:v>
                </c:pt>
                <c:pt idx="116">
                  <c:v>75.34</c:v>
                </c:pt>
                <c:pt idx="117">
                  <c:v>73.739999999999995</c:v>
                </c:pt>
                <c:pt idx="118">
                  <c:v>84.29</c:v>
                </c:pt>
                <c:pt idx="119">
                  <c:v>81.2</c:v>
                </c:pt>
                <c:pt idx="120">
                  <c:v>76.39</c:v>
                </c:pt>
                <c:pt idx="121">
                  <c:v>78.33</c:v>
                </c:pt>
                <c:pt idx="122">
                  <c:v>74.47</c:v>
                </c:pt>
                <c:pt idx="123">
                  <c:v>77.989999999999995</c:v>
                </c:pt>
                <c:pt idx="124">
                  <c:v>75.72</c:v>
                </c:pt>
              </c:numCache>
            </c:numRef>
          </c:xVal>
          <c:yVal>
            <c:numRef>
              <c:f>'Rig Count vs. Spot Price'!$B$8:$B$132</c:f>
              <c:numCache>
                <c:formatCode>General</c:formatCode>
                <c:ptCount val="125"/>
                <c:pt idx="0" formatCode="0">
                  <c:v>348</c:v>
                </c:pt>
                <c:pt idx="1">
                  <c:v>565</c:v>
                </c:pt>
                <c:pt idx="2">
                  <c:v>771</c:v>
                </c:pt>
                <c:pt idx="3">
                  <c:v>790</c:v>
                </c:pt>
                <c:pt idx="4">
                  <c:v>791</c:v>
                </c:pt>
                <c:pt idx="5">
                  <c:v>804</c:v>
                </c:pt>
                <c:pt idx="6">
                  <c:v>810</c:v>
                </c:pt>
                <c:pt idx="7">
                  <c:v>848</c:v>
                </c:pt>
                <c:pt idx="8">
                  <c:v>878</c:v>
                </c:pt>
                <c:pt idx="9">
                  <c:v>926</c:v>
                </c:pt>
                <c:pt idx="10">
                  <c:v>955</c:v>
                </c:pt>
                <c:pt idx="11">
                  <c:v>970</c:v>
                </c:pt>
                <c:pt idx="12">
                  <c:v>986</c:v>
                </c:pt>
                <c:pt idx="13">
                  <c:v>1013</c:v>
                </c:pt>
                <c:pt idx="14">
                  <c:v>1023</c:v>
                </c:pt>
                <c:pt idx="15">
                  <c:v>1048</c:v>
                </c:pt>
                <c:pt idx="16">
                  <c:v>1065</c:v>
                </c:pt>
                <c:pt idx="17">
                  <c:v>1077</c:v>
                </c:pt>
                <c:pt idx="18">
                  <c:v>1077</c:v>
                </c:pt>
                <c:pt idx="19">
                  <c:v>1063</c:v>
                </c:pt>
                <c:pt idx="20">
                  <c:v>1053</c:v>
                </c:pt>
                <c:pt idx="21">
                  <c:v>1050</c:v>
                </c:pt>
                <c:pt idx="22">
                  <c:v>1050</c:v>
                </c:pt>
                <c:pt idx="23">
                  <c:v>1056</c:v>
                </c:pt>
                <c:pt idx="24">
                  <c:v>1046</c:v>
                </c:pt>
                <c:pt idx="25">
                  <c:v>1011</c:v>
                </c:pt>
                <c:pt idx="26">
                  <c:v>989</c:v>
                </c:pt>
                <c:pt idx="27">
                  <c:v>969</c:v>
                </c:pt>
                <c:pt idx="28">
                  <c:v>937</c:v>
                </c:pt>
                <c:pt idx="29">
                  <c:v>930</c:v>
                </c:pt>
                <c:pt idx="30">
                  <c:v>911</c:v>
                </c:pt>
                <c:pt idx="31">
                  <c:v>922</c:v>
                </c:pt>
                <c:pt idx="32">
                  <c:v>940</c:v>
                </c:pt>
                <c:pt idx="33">
                  <c:v>947</c:v>
                </c:pt>
                <c:pt idx="34">
                  <c:v>953</c:v>
                </c:pt>
                <c:pt idx="35">
                  <c:v>931</c:v>
                </c:pt>
                <c:pt idx="36">
                  <c:v>893</c:v>
                </c:pt>
                <c:pt idx="37">
                  <c:v>853</c:v>
                </c:pt>
                <c:pt idx="38">
                  <c:v>789</c:v>
                </c:pt>
                <c:pt idx="39">
                  <c:v>744</c:v>
                </c:pt>
                <c:pt idx="40">
                  <c:v>683</c:v>
                </c:pt>
                <c:pt idx="41">
                  <c:v>634</c:v>
                </c:pt>
                <c:pt idx="42">
                  <c:v>580</c:v>
                </c:pt>
                <c:pt idx="43">
                  <c:v>543</c:v>
                </c:pt>
                <c:pt idx="44">
                  <c:v>509</c:v>
                </c:pt>
                <c:pt idx="45">
                  <c:v>481</c:v>
                </c:pt>
                <c:pt idx="46">
                  <c:v>449</c:v>
                </c:pt>
                <c:pt idx="47">
                  <c:v>417</c:v>
                </c:pt>
                <c:pt idx="48">
                  <c:v>407</c:v>
                </c:pt>
                <c:pt idx="49">
                  <c:v>437</c:v>
                </c:pt>
                <c:pt idx="50">
                  <c:v>477</c:v>
                </c:pt>
                <c:pt idx="51">
                  <c:v>532</c:v>
                </c:pt>
                <c:pt idx="52">
                  <c:v>643</c:v>
                </c:pt>
                <c:pt idx="53">
                  <c:v>711</c:v>
                </c:pt>
                <c:pt idx="54">
                  <c:v>760</c:v>
                </c:pt>
                <c:pt idx="55">
                  <c:v>791</c:v>
                </c:pt>
                <c:pt idx="56">
                  <c:v>848</c:v>
                </c:pt>
                <c:pt idx="57">
                  <c:v>883</c:v>
                </c:pt>
                <c:pt idx="58">
                  <c:v>866</c:v>
                </c:pt>
                <c:pt idx="59">
                  <c:v>861</c:v>
                </c:pt>
                <c:pt idx="60">
                  <c:v>889</c:v>
                </c:pt>
                <c:pt idx="61">
                  <c:v>976</c:v>
                </c:pt>
                <c:pt idx="62">
                  <c:v>1109</c:v>
                </c:pt>
                <c:pt idx="63">
                  <c:v>1348</c:v>
                </c:pt>
                <c:pt idx="64">
                  <c:v>1683</c:v>
                </c:pt>
                <c:pt idx="65">
                  <c:v>1882</c:v>
                </c:pt>
                <c:pt idx="66">
                  <c:v>1925</c:v>
                </c:pt>
                <c:pt idx="67">
                  <c:v>1924</c:v>
                </c:pt>
                <c:pt idx="68">
                  <c:v>1930</c:v>
                </c:pt>
                <c:pt idx="69">
                  <c:v>1904</c:v>
                </c:pt>
                <c:pt idx="70">
                  <c:v>1876</c:v>
                </c:pt>
                <c:pt idx="71">
                  <c:v>1861</c:v>
                </c:pt>
                <c:pt idx="72">
                  <c:v>1859</c:v>
                </c:pt>
                <c:pt idx="73">
                  <c:v>1835</c:v>
                </c:pt>
                <c:pt idx="74">
                  <c:v>1803</c:v>
                </c:pt>
                <c:pt idx="75">
                  <c:v>1769</c:v>
                </c:pt>
                <c:pt idx="76">
                  <c:v>1769</c:v>
                </c:pt>
                <c:pt idx="77">
                  <c:v>1771</c:v>
                </c:pt>
                <c:pt idx="78">
                  <c:v>1756</c:v>
                </c:pt>
                <c:pt idx="79">
                  <c:v>1744</c:v>
                </c:pt>
                <c:pt idx="80">
                  <c:v>1760</c:v>
                </c:pt>
                <c:pt idx="81">
                  <c:v>1781</c:v>
                </c:pt>
                <c:pt idx="82">
                  <c:v>1766</c:v>
                </c:pt>
                <c:pt idx="83">
                  <c:v>1761</c:v>
                </c:pt>
                <c:pt idx="84">
                  <c:v>1767</c:v>
                </c:pt>
                <c:pt idx="85">
                  <c:v>1755</c:v>
                </c:pt>
                <c:pt idx="86">
                  <c:v>1756</c:v>
                </c:pt>
                <c:pt idx="87">
                  <c:v>1762</c:v>
                </c:pt>
                <c:pt idx="88">
                  <c:v>1756</c:v>
                </c:pt>
                <c:pt idx="89">
                  <c:v>1784</c:v>
                </c:pt>
                <c:pt idx="90">
                  <c:v>1809</c:v>
                </c:pt>
                <c:pt idx="91">
                  <c:v>1834</c:v>
                </c:pt>
                <c:pt idx="92">
                  <c:v>1859</c:v>
                </c:pt>
                <c:pt idx="93">
                  <c:v>1913</c:v>
                </c:pt>
                <c:pt idx="94">
                  <c:v>1944</c:v>
                </c:pt>
                <c:pt idx="95">
                  <c:v>1972</c:v>
                </c:pt>
                <c:pt idx="96">
                  <c:v>1977</c:v>
                </c:pt>
                <c:pt idx="97">
                  <c:v>1961</c:v>
                </c:pt>
                <c:pt idx="98">
                  <c:v>1979</c:v>
                </c:pt>
                <c:pt idx="99">
                  <c:v>1990</c:v>
                </c:pt>
                <c:pt idx="100">
                  <c:v>2003</c:v>
                </c:pt>
                <c:pt idx="101">
                  <c:v>2003</c:v>
                </c:pt>
                <c:pt idx="102">
                  <c:v>2011</c:v>
                </c:pt>
                <c:pt idx="103">
                  <c:v>2017</c:v>
                </c:pt>
                <c:pt idx="104">
                  <c:v>1978</c:v>
                </c:pt>
                <c:pt idx="105">
                  <c:v>1957</c:v>
                </c:pt>
                <c:pt idx="106">
                  <c:v>1900</c:v>
                </c:pt>
                <c:pt idx="107">
                  <c:v>1863</c:v>
                </c:pt>
                <c:pt idx="108">
                  <c:v>1836</c:v>
                </c:pt>
                <c:pt idx="109">
                  <c:v>1790</c:v>
                </c:pt>
                <c:pt idx="110">
                  <c:v>1720</c:v>
                </c:pt>
                <c:pt idx="111">
                  <c:v>1718</c:v>
                </c:pt>
                <c:pt idx="112">
                  <c:v>1711</c:v>
                </c:pt>
                <c:pt idx="113">
                  <c:v>1711</c:v>
                </c:pt>
                <c:pt idx="114">
                  <c:v>1683</c:v>
                </c:pt>
                <c:pt idx="115">
                  <c:v>1668</c:v>
                </c:pt>
                <c:pt idx="116">
                  <c:v>1655</c:v>
                </c:pt>
                <c:pt idx="117">
                  <c:v>1638</c:v>
                </c:pt>
                <c:pt idx="118">
                  <c:v>1573</c:v>
                </c:pt>
                <c:pt idx="119">
                  <c:v>1531</c:v>
                </c:pt>
                <c:pt idx="120">
                  <c:v>1513</c:v>
                </c:pt>
                <c:pt idx="121">
                  <c:v>1479</c:v>
                </c:pt>
                <c:pt idx="122">
                  <c:v>1419</c:v>
                </c:pt>
                <c:pt idx="123">
                  <c:v>1350</c:v>
                </c:pt>
                <c:pt idx="124">
                  <c:v>1267</c:v>
                </c:pt>
              </c:numCache>
            </c:numRef>
          </c:yVal>
          <c:smooth val="0"/>
          <c:extLst>
            <c:ext xmlns:c16="http://schemas.microsoft.com/office/drawing/2014/chart" uri="{C3380CC4-5D6E-409C-BE32-E72D297353CC}">
              <c16:uniqueId val="{00000001-61C1-4DA2-99E2-BA84885D3349}"/>
            </c:ext>
          </c:extLst>
        </c:ser>
        <c:dLbls>
          <c:showLegendKey val="0"/>
          <c:showVal val="0"/>
          <c:showCatName val="0"/>
          <c:showSerName val="0"/>
          <c:showPercent val="0"/>
          <c:showBubbleSize val="0"/>
        </c:dLbls>
        <c:axId val="435352152"/>
        <c:axId val="435349016"/>
      </c:scatterChart>
      <c:valAx>
        <c:axId val="435352152"/>
        <c:scaling>
          <c:orientation val="minMax"/>
          <c:min val="20"/>
        </c:scaling>
        <c:delete val="0"/>
        <c:axPos val="b"/>
        <c:title>
          <c:tx>
            <c:rich>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r>
                  <a:rPr lang="en-US" sz="1800" b="0" i="0" baseline="0">
                    <a:effectLst/>
                  </a:rPr>
                  <a:t>Price of WTI ($)</a:t>
                </a:r>
                <a:endParaRPr lang="en-US" sz="1400">
                  <a:effectLst/>
                </a:endParaRPr>
              </a:p>
            </c:rich>
          </c:tx>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US"/>
          </a:p>
        </c:txPr>
        <c:crossAx val="435349016"/>
        <c:crosses val="autoZero"/>
        <c:crossBetween val="midCat"/>
      </c:valAx>
      <c:valAx>
        <c:axId val="435349016"/>
        <c:scaling>
          <c:orientation val="minMax"/>
        </c:scaling>
        <c:delete val="0"/>
        <c:axPos val="l"/>
        <c:title>
          <c:tx>
            <c:rich>
              <a:bodyPr rot="-54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r>
                  <a:rPr lang="en-US" sz="1800"/>
                  <a:t>Rig</a:t>
                </a:r>
                <a:r>
                  <a:rPr lang="en-US" sz="1800" baseline="0"/>
                  <a:t> Count</a:t>
                </a:r>
                <a:endParaRPr lang="en-US" sz="1800"/>
              </a:p>
            </c:rich>
          </c:tx>
          <c:layout>
            <c:manualLayout>
              <c:xMode val="edge"/>
              <c:yMode val="edge"/>
              <c:x val="8.1499592502037484E-3"/>
              <c:y val="0.38153596819815"/>
            </c:manualLayout>
          </c:layout>
          <c:overlay val="0"/>
          <c:spPr>
            <a:noFill/>
            <a:ln>
              <a:noFill/>
            </a:ln>
            <a:effectLst/>
          </c:spPr>
          <c:txPr>
            <a:bodyPr rot="-54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title>
        <c:numFmt formatCode="0"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US"/>
          </a:p>
        </c:txPr>
        <c:crossAx val="435352152"/>
        <c:crosses val="autoZero"/>
        <c:crossBetween val="midCat"/>
      </c:valAx>
      <c:spPr>
        <a:noFill/>
        <a:ln w="15875">
          <a:solidFill>
            <a:sysClr val="window" lastClr="FFFFFF">
              <a:lumMod val="75000"/>
            </a:sysClr>
          </a:solidFill>
        </a:ln>
        <a:effectLst/>
      </c:spPr>
    </c:plotArea>
    <c:plotVisOnly val="1"/>
    <c:dispBlanksAs val="gap"/>
    <c:showDLblsOverMax val="0"/>
  </c:chart>
  <c:spPr>
    <a:solidFill>
      <a:sysClr val="window" lastClr="FFFFFF"/>
    </a:solidFill>
    <a:ln w="25400" cap="flat" cmpd="sng" algn="ctr">
      <a:solidFill>
        <a:sysClr val="windowText" lastClr="000000"/>
      </a:solidFill>
      <a:round/>
    </a:ln>
    <a:effectLst/>
  </c:spPr>
  <c:txPr>
    <a:bodyPr/>
    <a:lstStyle/>
    <a:p>
      <a:pPr>
        <a:defRPr/>
      </a:pPr>
      <a:endParaRPr lang="en-US"/>
    </a:p>
  </c:txPr>
  <c:externalData r:id="rId4">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800" b="0" i="0" u="none" strike="noStrike" kern="1200" spc="0" baseline="0">
                <a:solidFill>
                  <a:schemeClr val="tx1">
                    <a:lumMod val="65000"/>
                    <a:lumOff val="35000"/>
                  </a:schemeClr>
                </a:solidFill>
                <a:latin typeface="+mn-lt"/>
                <a:ea typeface="+mn-ea"/>
                <a:cs typeface="+mn-cs"/>
              </a:defRPr>
            </a:pPr>
            <a:r>
              <a:rPr lang="en-US" sz="1800" b="0" i="0" baseline="0">
                <a:effectLst/>
              </a:rPr>
              <a:t>Rig Count vs. Spot Price 2010-2020</a:t>
            </a:r>
            <a:endParaRPr lang="en-US">
              <a:effectLst/>
            </a:endParaRPr>
          </a:p>
        </c:rich>
      </c:tx>
      <c:overlay val="0"/>
      <c:spPr>
        <a:noFill/>
        <a:ln>
          <a:noFill/>
        </a:ln>
        <a:effectLst/>
      </c:spPr>
      <c:txPr>
        <a:bodyPr rot="0" spcFirstLastPara="1" vertOverflow="ellipsis" vert="horz" wrap="square" anchor="ctr" anchorCtr="1"/>
        <a:lstStyle/>
        <a:p>
          <a:pPr>
            <a:defRPr sz="18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1733312772004198"/>
          <c:y val="0.10339705331252032"/>
          <c:w val="0.85566237909611131"/>
          <c:h val="0.75639489922313563"/>
        </c:manualLayout>
      </c:layout>
      <c:scatterChart>
        <c:scatterStyle val="lineMarker"/>
        <c:varyColors val="0"/>
        <c:ser>
          <c:idx val="0"/>
          <c:order val="0"/>
          <c:spPr>
            <a:ln w="2540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linear"/>
            <c:dispRSqr val="1"/>
            <c:dispEq val="0"/>
            <c:trendlineLbl>
              <c:layout>
                <c:manualLayout>
                  <c:x val="-0.60331158633321424"/>
                  <c:y val="9.8417005794519591E-2"/>
                </c:manualLayout>
              </c:layout>
              <c:numFmt formatCode="General" sourceLinked="0"/>
              <c:spPr>
                <a:noFill/>
                <a:ln>
                  <a:noFill/>
                </a:ln>
                <a:effectLst/>
              </c:spPr>
              <c:txPr>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trendlineLbl>
          </c:trendline>
          <c:xVal>
            <c:numRef>
              <c:f>Sheet8!$P$8:$P$128</c:f>
              <c:numCache>
                <c:formatCode>General</c:formatCode>
                <c:ptCount val="121"/>
                <c:pt idx="0">
                  <c:v>0</c:v>
                </c:pt>
                <c:pt idx="1">
                  <c:v>0.26450336510835648</c:v>
                </c:pt>
                <c:pt idx="2">
                  <c:v>0.35012037382687317</c:v>
                </c:pt>
                <c:pt idx="3">
                  <c:v>0.38412661231689427</c:v>
                </c:pt>
                <c:pt idx="4">
                  <c:v>0.34475860739847097</c:v>
                </c:pt>
                <c:pt idx="5">
                  <c:v>0.30718219724931617</c:v>
                </c:pt>
                <c:pt idx="6">
                  <c:v>0.34222882994382703</c:v>
                </c:pt>
                <c:pt idx="7">
                  <c:v>0.30893244794845637</c:v>
                </c:pt>
                <c:pt idx="8">
                  <c:v>0.35048170687349289</c:v>
                </c:pt>
                <c:pt idx="9">
                  <c:v>0.3353299405943696</c:v>
                </c:pt>
                <c:pt idx="10">
                  <c:v>0.41119196889154552</c:v>
                </c:pt>
                <c:pt idx="11">
                  <c:v>0.42960544820033819</c:v>
                </c:pt>
                <c:pt idx="12">
                  <c:v>0.36717744437312227</c:v>
                </c:pt>
                <c:pt idx="13">
                  <c:v>0.33576311541001547</c:v>
                </c:pt>
                <c:pt idx="14">
                  <c:v>0.28952241130469947</c:v>
                </c:pt>
                <c:pt idx="15">
                  <c:v>0.26713576784213616</c:v>
                </c:pt>
                <c:pt idx="16">
                  <c:v>0.35242881907905876</c:v>
                </c:pt>
                <c:pt idx="17">
                  <c:v>0.5242088758796678</c:v>
                </c:pt>
                <c:pt idx="18">
                  <c:v>0.50967307481247115</c:v>
                </c:pt>
                <c:pt idx="19">
                  <c:v>0.46258500025440485</c:v>
                </c:pt>
                <c:pt idx="20">
                  <c:v>0.48987095117866186</c:v>
                </c:pt>
                <c:pt idx="21">
                  <c:v>0.4713077672422874</c:v>
                </c:pt>
                <c:pt idx="22">
                  <c:v>0.49800544838956484</c:v>
                </c:pt>
                <c:pt idx="23">
                  <c:v>0.44909053952536471</c:v>
                </c:pt>
                <c:pt idx="24">
                  <c:v>0.39504456710074576</c:v>
                </c:pt>
                <c:pt idx="25">
                  <c:v>0.38824316828416972</c:v>
                </c:pt>
                <c:pt idx="26">
                  <c:v>0.41723152313959111</c:v>
                </c:pt>
                <c:pt idx="27">
                  <c:v>0.356182191782766</c:v>
                </c:pt>
                <c:pt idx="28">
                  <c:v>0.33970271152973203</c:v>
                </c:pt>
                <c:pt idx="29">
                  <c:v>0.28072996222929281</c:v>
                </c:pt>
                <c:pt idx="30">
                  <c:v>0.26262301380261843</c:v>
                </c:pt>
                <c:pt idx="31">
                  <c:v>0.22806352496499832</c:v>
                </c:pt>
                <c:pt idx="32">
                  <c:v>0.20226676675008765</c:v>
                </c:pt>
                <c:pt idx="33">
                  <c:v>0.18209994275365687</c:v>
                </c:pt>
                <c:pt idx="34">
                  <c:v>0.22353569454831473</c:v>
                </c:pt>
                <c:pt idx="35">
                  <c:v>0.2500508290601382</c:v>
                </c:pt>
                <c:pt idx="36">
                  <c:v>0.23548701126676996</c:v>
                </c:pt>
                <c:pt idx="37">
                  <c:v>0.27857382150116095</c:v>
                </c:pt>
                <c:pt idx="38">
                  <c:v>0.27098921914852592</c:v>
                </c:pt>
                <c:pt idx="39">
                  <c:v>0.26089272389569912</c:v>
                </c:pt>
                <c:pt idx="40">
                  <c:v>0.17646484422224554</c:v>
                </c:pt>
                <c:pt idx="41">
                  <c:v>0.22738007874039756</c:v>
                </c:pt>
                <c:pt idx="42">
                  <c:v>0.18315540742197708</c:v>
                </c:pt>
                <c:pt idx="43">
                  <c:v>0.17646580218258323</c:v>
                </c:pt>
                <c:pt idx="44">
                  <c:v>0.17132795011310503</c:v>
                </c:pt>
                <c:pt idx="45">
                  <c:v>0.21430188988623058</c:v>
                </c:pt>
                <c:pt idx="46">
                  <c:v>0.19359806407385394</c:v>
                </c:pt>
                <c:pt idx="47">
                  <c:v>0.12927075932903564</c:v>
                </c:pt>
                <c:pt idx="48">
                  <c:v>9.1550028972715386E-2</c:v>
                </c:pt>
                <c:pt idx="49">
                  <c:v>1.4730853750021826E-2</c:v>
                </c:pt>
                <c:pt idx="50">
                  <c:v>1.537599601593625E-2</c:v>
                </c:pt>
                <c:pt idx="51">
                  <c:v>8.8227141831113465E-2</c:v>
                </c:pt>
                <c:pt idx="52">
                  <c:v>0.15396079082792793</c:v>
                </c:pt>
                <c:pt idx="53">
                  <c:v>0.1994558870696958</c:v>
                </c:pt>
                <c:pt idx="54">
                  <c:v>0.19059051342784436</c:v>
                </c:pt>
                <c:pt idx="55">
                  <c:v>0.16849572920519096</c:v>
                </c:pt>
                <c:pt idx="56">
                  <c:v>0.27149926929571283</c:v>
                </c:pt>
                <c:pt idx="57">
                  <c:v>0.35297575661258079</c:v>
                </c:pt>
                <c:pt idx="58">
                  <c:v>0.36325716054984247</c:v>
                </c:pt>
                <c:pt idx="59">
                  <c:v>0.30923508194253441</c:v>
                </c:pt>
                <c:pt idx="60">
                  <c:v>0.24875849194388211</c:v>
                </c:pt>
                <c:pt idx="61">
                  <c:v>0.27760792875256057</c:v>
                </c:pt>
                <c:pt idx="62">
                  <c:v>0.20214518003241666</c:v>
                </c:pt>
                <c:pt idx="63">
                  <c:v>0.35419911992748832</c:v>
                </c:pt>
                <c:pt idx="64">
                  <c:v>0.54717132446518746</c:v>
                </c:pt>
                <c:pt idx="65">
                  <c:v>0.64291941356427684</c:v>
                </c:pt>
                <c:pt idx="66">
                  <c:v>0.74877314847423326</c:v>
                </c:pt>
                <c:pt idx="67">
                  <c:v>0.79334039968155257</c:v>
                </c:pt>
                <c:pt idx="68">
                  <c:v>0.86445834031544944</c:v>
                </c:pt>
                <c:pt idx="69">
                  <c:v>0.90468266387718443</c:v>
                </c:pt>
                <c:pt idx="70">
                  <c:v>0.87030441285677917</c:v>
                </c:pt>
                <c:pt idx="71">
                  <c:v>0.86020490705918728</c:v>
                </c:pt>
                <c:pt idx="72">
                  <c:v>0.85085304396956485</c:v>
                </c:pt>
                <c:pt idx="73">
                  <c:v>0.85847134510667011</c:v>
                </c:pt>
                <c:pt idx="74">
                  <c:v>0.81574358340031616</c:v>
                </c:pt>
                <c:pt idx="75">
                  <c:v>0.84840798949959839</c:v>
                </c:pt>
                <c:pt idx="76">
                  <c:v>0.8092921002937431</c:v>
                </c:pt>
                <c:pt idx="77">
                  <c:v>0.85765712612634593</c:v>
                </c:pt>
                <c:pt idx="78">
                  <c:v>0.90675030365634424</c:v>
                </c:pt>
                <c:pt idx="79">
                  <c:v>0.90682042004550278</c:v>
                </c:pt>
                <c:pt idx="80">
                  <c:v>0.87732952957813604</c:v>
                </c:pt>
                <c:pt idx="81">
                  <c:v>0.79547092121250618</c:v>
                </c:pt>
                <c:pt idx="82">
                  <c:v>0.78572218198818011</c:v>
                </c:pt>
                <c:pt idx="83">
                  <c:v>0.76858043642097407</c:v>
                </c:pt>
                <c:pt idx="84">
                  <c:v>0.80716414317924889</c:v>
                </c:pt>
                <c:pt idx="85">
                  <c:v>0.8619039081943376</c:v>
                </c:pt>
                <c:pt idx="86">
                  <c:v>0.84216789696457206</c:v>
                </c:pt>
                <c:pt idx="87">
                  <c:v>0.7809235070115863</c:v>
                </c:pt>
                <c:pt idx="88">
                  <c:v>0.77034848888787044</c:v>
                </c:pt>
                <c:pt idx="89">
                  <c:v>0.80277024521051366</c:v>
                </c:pt>
                <c:pt idx="90">
                  <c:v>0.84010499902337998</c:v>
                </c:pt>
                <c:pt idx="91">
                  <c:v>0.84033590425884197</c:v>
                </c:pt>
                <c:pt idx="92">
                  <c:v>0.74489091302214239</c:v>
                </c:pt>
                <c:pt idx="93">
                  <c:v>0.67064569115484873</c:v>
                </c:pt>
                <c:pt idx="94">
                  <c:v>0.82771879984941754</c:v>
                </c:pt>
                <c:pt idx="95">
                  <c:v>0.93128777504368498</c:v>
                </c:pt>
                <c:pt idx="96">
                  <c:v>0.97902141434262946</c:v>
                </c:pt>
                <c:pt idx="97">
                  <c:v>0.9220833557164031</c:v>
                </c:pt>
                <c:pt idx="98">
                  <c:v>0.86446756249055201</c:v>
                </c:pt>
                <c:pt idx="99">
                  <c:v>0.83896697696521949</c:v>
                </c:pt>
                <c:pt idx="100">
                  <c:v>0.84554024324360699</c:v>
                </c:pt>
                <c:pt idx="101">
                  <c:v>0.77163238373226184</c:v>
                </c:pt>
                <c:pt idx="102">
                  <c:v>0.78398303390480506</c:v>
                </c:pt>
                <c:pt idx="103">
                  <c:v>0.77523044136715058</c:v>
                </c:pt>
                <c:pt idx="104">
                  <c:v>0.87916282584580685</c:v>
                </c:pt>
                <c:pt idx="105">
                  <c:v>0.85611264964418021</c:v>
                </c:pt>
                <c:pt idx="106">
                  <c:v>0.89109769757846558</c:v>
                </c:pt>
                <c:pt idx="107">
                  <c:v>0.98846377117525996</c:v>
                </c:pt>
                <c:pt idx="108">
                  <c:v>0.90147293892139513</c:v>
                </c:pt>
                <c:pt idx="109">
                  <c:v>0.75491320445696242</c:v>
                </c:pt>
                <c:pt idx="110">
                  <c:v>0.72063150374910734</c:v>
                </c:pt>
                <c:pt idx="111">
                  <c:v>0.69371403115176644</c:v>
                </c:pt>
                <c:pt idx="112">
                  <c:v>0.63063940343959546</c:v>
                </c:pt>
                <c:pt idx="113">
                  <c:v>0.60217435445825551</c:v>
                </c:pt>
                <c:pt idx="114">
                  <c:v>0.5353143569844323</c:v>
                </c:pt>
                <c:pt idx="115">
                  <c:v>0.53955863376931879</c:v>
                </c:pt>
                <c:pt idx="116">
                  <c:v>0.53011071380213481</c:v>
                </c:pt>
                <c:pt idx="117">
                  <c:v>0.51968798837580188</c:v>
                </c:pt>
                <c:pt idx="118">
                  <c:v>0.51598145717304922</c:v>
                </c:pt>
                <c:pt idx="119">
                  <c:v>0.62847667065654744</c:v>
                </c:pt>
                <c:pt idx="120">
                  <c:v>0.57762466874809071</c:v>
                </c:pt>
              </c:numCache>
            </c:numRef>
          </c:xVal>
          <c:yVal>
            <c:numRef>
              <c:f>Sheet8!$B$8:$B$128</c:f>
              <c:numCache>
                <c:formatCode>0</c:formatCode>
                <c:ptCount val="121"/>
                <c:pt idx="0" formatCode="General">
                  <c:v>274</c:v>
                </c:pt>
                <c:pt idx="1">
                  <c:v>348</c:v>
                </c:pt>
                <c:pt idx="2" formatCode="General">
                  <c:v>565</c:v>
                </c:pt>
                <c:pt idx="3" formatCode="General">
                  <c:v>771</c:v>
                </c:pt>
                <c:pt idx="4" formatCode="General">
                  <c:v>790</c:v>
                </c:pt>
                <c:pt idx="5" formatCode="General">
                  <c:v>791</c:v>
                </c:pt>
                <c:pt idx="6" formatCode="General">
                  <c:v>804</c:v>
                </c:pt>
                <c:pt idx="7" formatCode="General">
                  <c:v>810</c:v>
                </c:pt>
                <c:pt idx="8" formatCode="General">
                  <c:v>848</c:v>
                </c:pt>
                <c:pt idx="9" formatCode="General">
                  <c:v>878</c:v>
                </c:pt>
                <c:pt idx="10" formatCode="General">
                  <c:v>926</c:v>
                </c:pt>
                <c:pt idx="11" formatCode="General">
                  <c:v>955</c:v>
                </c:pt>
                <c:pt idx="12" formatCode="General">
                  <c:v>970</c:v>
                </c:pt>
                <c:pt idx="13" formatCode="General">
                  <c:v>986</c:v>
                </c:pt>
                <c:pt idx="14" formatCode="General">
                  <c:v>1013</c:v>
                </c:pt>
                <c:pt idx="15" formatCode="General">
                  <c:v>1023</c:v>
                </c:pt>
                <c:pt idx="16" formatCode="General">
                  <c:v>1048</c:v>
                </c:pt>
                <c:pt idx="17" formatCode="General">
                  <c:v>1065</c:v>
                </c:pt>
                <c:pt idx="18" formatCode="General">
                  <c:v>1077</c:v>
                </c:pt>
                <c:pt idx="19" formatCode="General">
                  <c:v>1077</c:v>
                </c:pt>
                <c:pt idx="20" formatCode="General">
                  <c:v>1063</c:v>
                </c:pt>
                <c:pt idx="21" formatCode="General">
                  <c:v>1053</c:v>
                </c:pt>
                <c:pt idx="22" formatCode="General">
                  <c:v>1050</c:v>
                </c:pt>
                <c:pt idx="23" formatCode="General">
                  <c:v>1050</c:v>
                </c:pt>
                <c:pt idx="24" formatCode="General">
                  <c:v>1056</c:v>
                </c:pt>
                <c:pt idx="25" formatCode="General">
                  <c:v>1046</c:v>
                </c:pt>
                <c:pt idx="26" formatCode="General">
                  <c:v>1011</c:v>
                </c:pt>
                <c:pt idx="27" formatCode="General">
                  <c:v>989</c:v>
                </c:pt>
                <c:pt idx="28" formatCode="General">
                  <c:v>969</c:v>
                </c:pt>
                <c:pt idx="29" formatCode="General">
                  <c:v>937</c:v>
                </c:pt>
                <c:pt idx="30" formatCode="General">
                  <c:v>930</c:v>
                </c:pt>
                <c:pt idx="31" formatCode="General">
                  <c:v>911</c:v>
                </c:pt>
                <c:pt idx="32" formatCode="General">
                  <c:v>922</c:v>
                </c:pt>
                <c:pt idx="33" formatCode="General">
                  <c:v>940</c:v>
                </c:pt>
                <c:pt idx="34" formatCode="General">
                  <c:v>947</c:v>
                </c:pt>
                <c:pt idx="35" formatCode="General">
                  <c:v>953</c:v>
                </c:pt>
                <c:pt idx="36" formatCode="General">
                  <c:v>931</c:v>
                </c:pt>
                <c:pt idx="37" formatCode="General">
                  <c:v>893</c:v>
                </c:pt>
                <c:pt idx="38" formatCode="General">
                  <c:v>853</c:v>
                </c:pt>
                <c:pt idx="39" formatCode="General">
                  <c:v>789</c:v>
                </c:pt>
                <c:pt idx="40" formatCode="General">
                  <c:v>744</c:v>
                </c:pt>
                <c:pt idx="41" formatCode="General">
                  <c:v>683</c:v>
                </c:pt>
                <c:pt idx="42" formatCode="General">
                  <c:v>634</c:v>
                </c:pt>
                <c:pt idx="43" formatCode="General">
                  <c:v>580</c:v>
                </c:pt>
                <c:pt idx="44" formatCode="General">
                  <c:v>543</c:v>
                </c:pt>
                <c:pt idx="45" formatCode="General">
                  <c:v>509</c:v>
                </c:pt>
                <c:pt idx="46" formatCode="General">
                  <c:v>481</c:v>
                </c:pt>
                <c:pt idx="47" formatCode="General">
                  <c:v>449</c:v>
                </c:pt>
                <c:pt idx="48" formatCode="General">
                  <c:v>417</c:v>
                </c:pt>
                <c:pt idx="49" formatCode="General">
                  <c:v>407</c:v>
                </c:pt>
                <c:pt idx="50" formatCode="General">
                  <c:v>437</c:v>
                </c:pt>
                <c:pt idx="51" formatCode="General">
                  <c:v>477</c:v>
                </c:pt>
                <c:pt idx="52" formatCode="General">
                  <c:v>532</c:v>
                </c:pt>
                <c:pt idx="53" formatCode="General">
                  <c:v>643</c:v>
                </c:pt>
                <c:pt idx="54" formatCode="General">
                  <c:v>711</c:v>
                </c:pt>
                <c:pt idx="55" formatCode="General">
                  <c:v>760</c:v>
                </c:pt>
                <c:pt idx="56" formatCode="General">
                  <c:v>791</c:v>
                </c:pt>
                <c:pt idx="57" formatCode="General">
                  <c:v>848</c:v>
                </c:pt>
                <c:pt idx="58" formatCode="General">
                  <c:v>883</c:v>
                </c:pt>
                <c:pt idx="59" formatCode="General">
                  <c:v>866</c:v>
                </c:pt>
                <c:pt idx="60" formatCode="General">
                  <c:v>861</c:v>
                </c:pt>
                <c:pt idx="61" formatCode="General">
                  <c:v>889</c:v>
                </c:pt>
                <c:pt idx="62" formatCode="General">
                  <c:v>976</c:v>
                </c:pt>
                <c:pt idx="63" formatCode="General">
                  <c:v>1109</c:v>
                </c:pt>
                <c:pt idx="64" formatCode="General">
                  <c:v>1348</c:v>
                </c:pt>
                <c:pt idx="65" formatCode="General">
                  <c:v>1683</c:v>
                </c:pt>
                <c:pt idx="66" formatCode="General">
                  <c:v>1882</c:v>
                </c:pt>
                <c:pt idx="67" formatCode="General">
                  <c:v>1925</c:v>
                </c:pt>
                <c:pt idx="68" formatCode="General">
                  <c:v>1924</c:v>
                </c:pt>
                <c:pt idx="69" formatCode="General">
                  <c:v>1930</c:v>
                </c:pt>
                <c:pt idx="70" formatCode="General">
                  <c:v>1904</c:v>
                </c:pt>
                <c:pt idx="71" formatCode="General">
                  <c:v>1876</c:v>
                </c:pt>
                <c:pt idx="72" formatCode="General">
                  <c:v>1861</c:v>
                </c:pt>
                <c:pt idx="73" formatCode="General">
                  <c:v>1859</c:v>
                </c:pt>
                <c:pt idx="74" formatCode="General">
                  <c:v>1835</c:v>
                </c:pt>
                <c:pt idx="75" formatCode="General">
                  <c:v>1803</c:v>
                </c:pt>
                <c:pt idx="76" formatCode="General">
                  <c:v>1769</c:v>
                </c:pt>
                <c:pt idx="77" formatCode="General">
                  <c:v>1769</c:v>
                </c:pt>
                <c:pt idx="78" formatCode="General">
                  <c:v>1771</c:v>
                </c:pt>
                <c:pt idx="79" formatCode="General">
                  <c:v>1756</c:v>
                </c:pt>
                <c:pt idx="80" formatCode="General">
                  <c:v>1744</c:v>
                </c:pt>
                <c:pt idx="81" formatCode="General">
                  <c:v>1760</c:v>
                </c:pt>
                <c:pt idx="82" formatCode="General">
                  <c:v>1781</c:v>
                </c:pt>
                <c:pt idx="83" formatCode="General">
                  <c:v>1766</c:v>
                </c:pt>
                <c:pt idx="84" formatCode="General">
                  <c:v>1761</c:v>
                </c:pt>
                <c:pt idx="85" formatCode="General">
                  <c:v>1767</c:v>
                </c:pt>
                <c:pt idx="86" formatCode="General">
                  <c:v>1755</c:v>
                </c:pt>
                <c:pt idx="87" formatCode="General">
                  <c:v>1756</c:v>
                </c:pt>
                <c:pt idx="88" formatCode="General">
                  <c:v>1762</c:v>
                </c:pt>
                <c:pt idx="89" formatCode="General">
                  <c:v>1756</c:v>
                </c:pt>
                <c:pt idx="90" formatCode="General">
                  <c:v>1784</c:v>
                </c:pt>
                <c:pt idx="91" formatCode="General">
                  <c:v>1809</c:v>
                </c:pt>
                <c:pt idx="92" formatCode="General">
                  <c:v>1834</c:v>
                </c:pt>
                <c:pt idx="93" formatCode="General">
                  <c:v>1859</c:v>
                </c:pt>
                <c:pt idx="94" formatCode="General">
                  <c:v>1913</c:v>
                </c:pt>
                <c:pt idx="95" formatCode="General">
                  <c:v>1944</c:v>
                </c:pt>
                <c:pt idx="96" formatCode="General">
                  <c:v>1972</c:v>
                </c:pt>
                <c:pt idx="97" formatCode="General">
                  <c:v>1977</c:v>
                </c:pt>
                <c:pt idx="98" formatCode="General">
                  <c:v>1961</c:v>
                </c:pt>
                <c:pt idx="99" formatCode="General">
                  <c:v>1979</c:v>
                </c:pt>
                <c:pt idx="100" formatCode="General">
                  <c:v>1990</c:v>
                </c:pt>
                <c:pt idx="101" formatCode="General">
                  <c:v>2003</c:v>
                </c:pt>
                <c:pt idx="102" formatCode="General">
                  <c:v>2003</c:v>
                </c:pt>
                <c:pt idx="103" formatCode="General">
                  <c:v>2011</c:v>
                </c:pt>
                <c:pt idx="104" formatCode="General">
                  <c:v>2017</c:v>
                </c:pt>
                <c:pt idx="105" formatCode="General">
                  <c:v>1978</c:v>
                </c:pt>
                <c:pt idx="106" formatCode="General">
                  <c:v>1957</c:v>
                </c:pt>
                <c:pt idx="107" formatCode="General">
                  <c:v>1900</c:v>
                </c:pt>
                <c:pt idx="108" formatCode="General">
                  <c:v>1863</c:v>
                </c:pt>
                <c:pt idx="109" formatCode="General">
                  <c:v>1836</c:v>
                </c:pt>
                <c:pt idx="110" formatCode="General">
                  <c:v>1790</c:v>
                </c:pt>
                <c:pt idx="111" formatCode="General">
                  <c:v>1720</c:v>
                </c:pt>
                <c:pt idx="112" formatCode="General">
                  <c:v>1718</c:v>
                </c:pt>
                <c:pt idx="113" formatCode="General">
                  <c:v>1711</c:v>
                </c:pt>
                <c:pt idx="114" formatCode="General">
                  <c:v>1711</c:v>
                </c:pt>
                <c:pt idx="115" formatCode="General">
                  <c:v>1683</c:v>
                </c:pt>
                <c:pt idx="116" formatCode="General">
                  <c:v>1668</c:v>
                </c:pt>
                <c:pt idx="117" formatCode="General">
                  <c:v>1655</c:v>
                </c:pt>
                <c:pt idx="118" formatCode="General">
                  <c:v>1638</c:v>
                </c:pt>
                <c:pt idx="119" formatCode="General">
                  <c:v>1573</c:v>
                </c:pt>
                <c:pt idx="120" formatCode="General">
                  <c:v>1531</c:v>
                </c:pt>
              </c:numCache>
            </c:numRef>
          </c:yVal>
          <c:smooth val="0"/>
          <c:extLst>
            <c:ext xmlns:c16="http://schemas.microsoft.com/office/drawing/2014/chart" uri="{C3380CC4-5D6E-409C-BE32-E72D297353CC}">
              <c16:uniqueId val="{00000001-D80A-4461-AAAE-86DFAD5F18A6}"/>
            </c:ext>
          </c:extLst>
        </c:ser>
        <c:dLbls>
          <c:showLegendKey val="0"/>
          <c:showVal val="0"/>
          <c:showCatName val="0"/>
          <c:showSerName val="0"/>
          <c:showPercent val="0"/>
          <c:showBubbleSize val="0"/>
        </c:dLbls>
        <c:axId val="1109402160"/>
        <c:axId val="1264060432"/>
      </c:scatterChart>
      <c:valAx>
        <c:axId val="1109402160"/>
        <c:scaling>
          <c:orientation val="minMax"/>
          <c:max val="1"/>
        </c:scaling>
        <c:delete val="0"/>
        <c:axPos val="b"/>
        <c:title>
          <c:tx>
            <c:rich>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r>
                  <a:rPr lang="en-US" sz="1800" dirty="0"/>
                  <a:t>Normalized Spot Price of WTI + Brent</a:t>
                </a:r>
              </a:p>
            </c:rich>
          </c:tx>
          <c:overlay val="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US"/>
          </a:p>
        </c:txPr>
        <c:crossAx val="1264060432"/>
        <c:crosses val="autoZero"/>
        <c:crossBetween val="midCat"/>
      </c:valAx>
      <c:valAx>
        <c:axId val="1264060432"/>
        <c:scaling>
          <c:orientation val="minMax"/>
          <c:min val="0"/>
        </c:scaling>
        <c:delete val="0"/>
        <c:axPos val="l"/>
        <c:title>
          <c:tx>
            <c:rich>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r>
                  <a:rPr lang="en-US" sz="1800" dirty="0"/>
                  <a:t>Rig Count</a:t>
                </a:r>
              </a:p>
            </c:rich>
          </c:tx>
          <c:layout>
            <c:manualLayout>
              <c:xMode val="edge"/>
              <c:yMode val="edge"/>
              <c:x val="1.2052818369025909E-2"/>
              <c:y val="0.39033593901536479"/>
            </c:manualLayout>
          </c:layout>
          <c:overlay val="0"/>
          <c:spPr>
            <a:noFill/>
            <a:ln>
              <a:noFill/>
            </a:ln>
            <a:effectLst/>
          </c:spPr>
          <c:txPr>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US"/>
          </a:p>
        </c:txPr>
        <c:crossAx val="1109402160"/>
        <c:crosses val="autoZero"/>
        <c:crossBetween val="midCat"/>
      </c:valAx>
      <c:spPr>
        <a:noFill/>
        <a:ln w="15875">
          <a:solidFill>
            <a:schemeClr val="tx1">
              <a:lumMod val="50000"/>
              <a:lumOff val="50000"/>
            </a:schemeClr>
          </a:solid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25400" cap="flat" cmpd="sng" algn="ctr">
      <a:solidFill>
        <a:schemeClr val="tx1"/>
      </a:solidFill>
      <a:round/>
    </a:ln>
    <a:effectLst/>
  </c:spPr>
  <c:txPr>
    <a:bodyPr/>
    <a:lstStyle/>
    <a:p>
      <a:pPr>
        <a:defRPr/>
      </a:pPr>
      <a:endParaRPr lang="en-US"/>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18.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8435B84-3219-4EF1-ACF6-CFFC57E22E4F}" type="datetimeFigureOut">
              <a:rPr lang="en-US" smtClean="0"/>
              <a:t>9/17/2020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DDE3A21-0CA3-4517-AA68-7AB2EE7BC8DE}" type="slidenum">
              <a:rPr lang="en-US" smtClean="0"/>
              <a:t>‹#›</a:t>
            </a:fld>
            <a:endParaRPr lang="en-US"/>
          </a:p>
        </p:txBody>
      </p:sp>
    </p:spTree>
    <p:extLst>
      <p:ext uri="{BB962C8B-B14F-4D97-AF65-F5344CB8AC3E}">
        <p14:creationId xmlns:p14="http://schemas.microsoft.com/office/powerpoint/2010/main" val="27846716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since it is a time series problem which the actual rig counts is a reflection of previous rig counts and oil prices, we decided to try out Recurrent Neural Network to see if we could get a more reliable time sequence prediction. So, in RNN, each perceptron takes the input both from the current timestamp and previous timestamp. However, by implementing the simple RNN with a traditional memory cell like this, we found that our prediction accuracy were pretty low. Actually an issue RNN face is that after a while the network will begin to “forget” the first inputs as information is lost at each step going through the RNN.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order to perform a robust method which takes a relatively long-term memory, we changed this perceptron to another kind LSTM here.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in addition to the </a:t>
            </a:r>
            <a:r>
              <a:rPr lang="en-US" dirty="0" err="1"/>
              <a:t>xt</a:t>
            </a:r>
            <a:r>
              <a:rPr lang="en-US" dirty="0"/>
              <a:t> and ht-1 we also have a cell state and by passing the information into the cell which includes the forget gate, storing gate and output section, we end up passing the updated cell state as well as the output of the cell to the next neuron.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this kind of architecture actually worked pretty well, and I would like to introduce my teammate Yong to share our modelling results.</a:t>
            </a:r>
          </a:p>
          <a:p>
            <a:endParaRPr lang="en-US" dirty="0"/>
          </a:p>
        </p:txBody>
      </p:sp>
      <p:sp>
        <p:nvSpPr>
          <p:cNvPr id="4" name="Slide Number Placeholder 3"/>
          <p:cNvSpPr>
            <a:spLocks noGrp="1"/>
          </p:cNvSpPr>
          <p:nvPr>
            <p:ph type="sldNum" sz="quarter" idx="5"/>
          </p:nvPr>
        </p:nvSpPr>
        <p:spPr/>
        <p:txBody>
          <a:bodyPr/>
          <a:lstStyle/>
          <a:p>
            <a:fld id="{AE21F20D-58D9-4D7B-82A2-90BADF31EEA1}" type="slidenum">
              <a:rPr lang="en-US" smtClean="0"/>
              <a:t>11</a:t>
            </a:fld>
            <a:endParaRPr lang="en-US"/>
          </a:p>
        </p:txBody>
      </p:sp>
    </p:spTree>
    <p:extLst>
      <p:ext uri="{BB962C8B-B14F-4D97-AF65-F5344CB8AC3E}">
        <p14:creationId xmlns:p14="http://schemas.microsoft.com/office/powerpoint/2010/main" val="16917577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B2384B-19AE-4A2E-A404-9D7A39AC349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FEC932C-4B3E-4751-8323-5F592266151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5BBC130-6E95-4426-8993-6860E91918FB}"/>
              </a:ext>
            </a:extLst>
          </p:cNvPr>
          <p:cNvSpPr>
            <a:spLocks noGrp="1"/>
          </p:cNvSpPr>
          <p:nvPr>
            <p:ph type="dt" sz="half" idx="10"/>
          </p:nvPr>
        </p:nvSpPr>
        <p:spPr/>
        <p:txBody>
          <a:bodyPr/>
          <a:lstStyle/>
          <a:p>
            <a:fld id="{DBCFB3A4-06D2-4D8C-B81D-6C228EE9DDA4}" type="datetimeFigureOut">
              <a:rPr lang="en-US" smtClean="0"/>
              <a:t>9/17/2020</a:t>
            </a:fld>
            <a:endParaRPr lang="en-US"/>
          </a:p>
        </p:txBody>
      </p:sp>
      <p:sp>
        <p:nvSpPr>
          <p:cNvPr id="5" name="Footer Placeholder 4">
            <a:extLst>
              <a:ext uri="{FF2B5EF4-FFF2-40B4-BE49-F238E27FC236}">
                <a16:creationId xmlns:a16="http://schemas.microsoft.com/office/drawing/2014/main" id="{DB8C9960-27F2-4479-A145-FB53CB771A2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9465641-DCE5-4138-B3EA-5B89844B48AE}"/>
              </a:ext>
            </a:extLst>
          </p:cNvPr>
          <p:cNvSpPr>
            <a:spLocks noGrp="1"/>
          </p:cNvSpPr>
          <p:nvPr>
            <p:ph type="sldNum" sz="quarter" idx="12"/>
          </p:nvPr>
        </p:nvSpPr>
        <p:spPr/>
        <p:txBody>
          <a:bodyPr/>
          <a:lstStyle/>
          <a:p>
            <a:fld id="{18708A05-E7BA-4123-B84D-E6CA87457F94}" type="slidenum">
              <a:rPr lang="en-US" smtClean="0"/>
              <a:t>‹#›</a:t>
            </a:fld>
            <a:endParaRPr lang="en-US"/>
          </a:p>
        </p:txBody>
      </p:sp>
    </p:spTree>
    <p:extLst>
      <p:ext uri="{BB962C8B-B14F-4D97-AF65-F5344CB8AC3E}">
        <p14:creationId xmlns:p14="http://schemas.microsoft.com/office/powerpoint/2010/main" val="6176478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73CD3-7872-4827-8BF0-CD2D0568284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9F6877E-D51E-4FF7-8187-3B286720CA0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451576F-B096-4CDD-BE9B-E7A91DFB51EB}"/>
              </a:ext>
            </a:extLst>
          </p:cNvPr>
          <p:cNvSpPr>
            <a:spLocks noGrp="1"/>
          </p:cNvSpPr>
          <p:nvPr>
            <p:ph type="dt" sz="half" idx="10"/>
          </p:nvPr>
        </p:nvSpPr>
        <p:spPr/>
        <p:txBody>
          <a:bodyPr/>
          <a:lstStyle/>
          <a:p>
            <a:fld id="{DBCFB3A4-06D2-4D8C-B81D-6C228EE9DDA4}" type="datetimeFigureOut">
              <a:rPr lang="en-US" smtClean="0"/>
              <a:t>9/17/2020</a:t>
            </a:fld>
            <a:endParaRPr lang="en-US"/>
          </a:p>
        </p:txBody>
      </p:sp>
      <p:sp>
        <p:nvSpPr>
          <p:cNvPr id="5" name="Footer Placeholder 4">
            <a:extLst>
              <a:ext uri="{FF2B5EF4-FFF2-40B4-BE49-F238E27FC236}">
                <a16:creationId xmlns:a16="http://schemas.microsoft.com/office/drawing/2014/main" id="{D664471D-47BB-4835-B1BA-26A3EB631B5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100B356-CAC3-4394-A7BB-CB8727CD4FAE}"/>
              </a:ext>
            </a:extLst>
          </p:cNvPr>
          <p:cNvSpPr>
            <a:spLocks noGrp="1"/>
          </p:cNvSpPr>
          <p:nvPr>
            <p:ph type="sldNum" sz="quarter" idx="12"/>
          </p:nvPr>
        </p:nvSpPr>
        <p:spPr/>
        <p:txBody>
          <a:bodyPr/>
          <a:lstStyle/>
          <a:p>
            <a:fld id="{18708A05-E7BA-4123-B84D-E6CA87457F94}" type="slidenum">
              <a:rPr lang="en-US" smtClean="0"/>
              <a:t>‹#›</a:t>
            </a:fld>
            <a:endParaRPr lang="en-US"/>
          </a:p>
        </p:txBody>
      </p:sp>
    </p:spTree>
    <p:extLst>
      <p:ext uri="{BB962C8B-B14F-4D97-AF65-F5344CB8AC3E}">
        <p14:creationId xmlns:p14="http://schemas.microsoft.com/office/powerpoint/2010/main" val="7300855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315E39E-74FD-48D2-8184-BF6B9F81697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54EF058-A2E8-4E54-A0BB-99A8AEECE69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FEB659-C690-4FA1-AEFB-037DF3657B9C}"/>
              </a:ext>
            </a:extLst>
          </p:cNvPr>
          <p:cNvSpPr>
            <a:spLocks noGrp="1"/>
          </p:cNvSpPr>
          <p:nvPr>
            <p:ph type="dt" sz="half" idx="10"/>
          </p:nvPr>
        </p:nvSpPr>
        <p:spPr/>
        <p:txBody>
          <a:bodyPr/>
          <a:lstStyle/>
          <a:p>
            <a:fld id="{DBCFB3A4-06D2-4D8C-B81D-6C228EE9DDA4}" type="datetimeFigureOut">
              <a:rPr lang="en-US" smtClean="0"/>
              <a:t>9/17/2020</a:t>
            </a:fld>
            <a:endParaRPr lang="en-US"/>
          </a:p>
        </p:txBody>
      </p:sp>
      <p:sp>
        <p:nvSpPr>
          <p:cNvPr id="5" name="Footer Placeholder 4">
            <a:extLst>
              <a:ext uri="{FF2B5EF4-FFF2-40B4-BE49-F238E27FC236}">
                <a16:creationId xmlns:a16="http://schemas.microsoft.com/office/drawing/2014/main" id="{E6EFEE8B-3A30-485B-8644-B8305E950DF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DD7D5E-DBA6-44F6-955F-FC5F4D5311E2}"/>
              </a:ext>
            </a:extLst>
          </p:cNvPr>
          <p:cNvSpPr>
            <a:spLocks noGrp="1"/>
          </p:cNvSpPr>
          <p:nvPr>
            <p:ph type="sldNum" sz="quarter" idx="12"/>
          </p:nvPr>
        </p:nvSpPr>
        <p:spPr/>
        <p:txBody>
          <a:bodyPr/>
          <a:lstStyle/>
          <a:p>
            <a:fld id="{18708A05-E7BA-4123-B84D-E6CA87457F94}" type="slidenum">
              <a:rPr lang="en-US" smtClean="0"/>
              <a:t>‹#›</a:t>
            </a:fld>
            <a:endParaRPr lang="en-US"/>
          </a:p>
        </p:txBody>
      </p:sp>
    </p:spTree>
    <p:extLst>
      <p:ext uri="{BB962C8B-B14F-4D97-AF65-F5344CB8AC3E}">
        <p14:creationId xmlns:p14="http://schemas.microsoft.com/office/powerpoint/2010/main" val="41256891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D1A54B-E3D0-401D-9A14-9D5B909F93B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4A3D74E-902F-4DDD-A164-626274B7AFE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A68115-63FD-4DBF-84E9-C01A1C67E332}"/>
              </a:ext>
            </a:extLst>
          </p:cNvPr>
          <p:cNvSpPr>
            <a:spLocks noGrp="1"/>
          </p:cNvSpPr>
          <p:nvPr>
            <p:ph type="dt" sz="half" idx="10"/>
          </p:nvPr>
        </p:nvSpPr>
        <p:spPr/>
        <p:txBody>
          <a:bodyPr/>
          <a:lstStyle/>
          <a:p>
            <a:fld id="{DBCFB3A4-06D2-4D8C-B81D-6C228EE9DDA4}" type="datetimeFigureOut">
              <a:rPr lang="en-US" smtClean="0"/>
              <a:t>9/17/2020</a:t>
            </a:fld>
            <a:endParaRPr lang="en-US"/>
          </a:p>
        </p:txBody>
      </p:sp>
      <p:sp>
        <p:nvSpPr>
          <p:cNvPr id="5" name="Footer Placeholder 4">
            <a:extLst>
              <a:ext uri="{FF2B5EF4-FFF2-40B4-BE49-F238E27FC236}">
                <a16:creationId xmlns:a16="http://schemas.microsoft.com/office/drawing/2014/main" id="{C770E249-E8D5-4436-91DE-698D9B30359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C25A259-1CD0-4C7D-A07B-62A8D42262F3}"/>
              </a:ext>
            </a:extLst>
          </p:cNvPr>
          <p:cNvSpPr>
            <a:spLocks noGrp="1"/>
          </p:cNvSpPr>
          <p:nvPr>
            <p:ph type="sldNum" sz="quarter" idx="12"/>
          </p:nvPr>
        </p:nvSpPr>
        <p:spPr/>
        <p:txBody>
          <a:bodyPr/>
          <a:lstStyle/>
          <a:p>
            <a:fld id="{18708A05-E7BA-4123-B84D-E6CA87457F94}" type="slidenum">
              <a:rPr lang="en-US" smtClean="0"/>
              <a:t>‹#›</a:t>
            </a:fld>
            <a:endParaRPr lang="en-US"/>
          </a:p>
        </p:txBody>
      </p:sp>
    </p:spTree>
    <p:extLst>
      <p:ext uri="{BB962C8B-B14F-4D97-AF65-F5344CB8AC3E}">
        <p14:creationId xmlns:p14="http://schemas.microsoft.com/office/powerpoint/2010/main" val="27391461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E144E-3318-4D5F-B0F1-758161E828E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6C0F050-9A30-4E8F-AC3E-E8218A1E961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C96F3B2-F7E2-444A-98EF-8B91BF9248C6}"/>
              </a:ext>
            </a:extLst>
          </p:cNvPr>
          <p:cNvSpPr>
            <a:spLocks noGrp="1"/>
          </p:cNvSpPr>
          <p:nvPr>
            <p:ph type="dt" sz="half" idx="10"/>
          </p:nvPr>
        </p:nvSpPr>
        <p:spPr/>
        <p:txBody>
          <a:bodyPr/>
          <a:lstStyle/>
          <a:p>
            <a:fld id="{DBCFB3A4-06D2-4D8C-B81D-6C228EE9DDA4}" type="datetimeFigureOut">
              <a:rPr lang="en-US" smtClean="0"/>
              <a:t>9/17/2020</a:t>
            </a:fld>
            <a:endParaRPr lang="en-US"/>
          </a:p>
        </p:txBody>
      </p:sp>
      <p:sp>
        <p:nvSpPr>
          <p:cNvPr id="5" name="Footer Placeholder 4">
            <a:extLst>
              <a:ext uri="{FF2B5EF4-FFF2-40B4-BE49-F238E27FC236}">
                <a16:creationId xmlns:a16="http://schemas.microsoft.com/office/drawing/2014/main" id="{2F375444-FABB-49AD-ABB7-37C486D7481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41ED644-D6EA-47A7-A935-D7AF453218C9}"/>
              </a:ext>
            </a:extLst>
          </p:cNvPr>
          <p:cNvSpPr>
            <a:spLocks noGrp="1"/>
          </p:cNvSpPr>
          <p:nvPr>
            <p:ph type="sldNum" sz="quarter" idx="12"/>
          </p:nvPr>
        </p:nvSpPr>
        <p:spPr/>
        <p:txBody>
          <a:bodyPr/>
          <a:lstStyle/>
          <a:p>
            <a:fld id="{18708A05-E7BA-4123-B84D-E6CA87457F94}" type="slidenum">
              <a:rPr lang="en-US" smtClean="0"/>
              <a:t>‹#›</a:t>
            </a:fld>
            <a:endParaRPr lang="en-US"/>
          </a:p>
        </p:txBody>
      </p:sp>
    </p:spTree>
    <p:extLst>
      <p:ext uri="{BB962C8B-B14F-4D97-AF65-F5344CB8AC3E}">
        <p14:creationId xmlns:p14="http://schemas.microsoft.com/office/powerpoint/2010/main" val="14068917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5FFE61-896F-419F-8625-F87267BACAC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BE2869E-F6C9-4D58-BB0C-6C6A0012B27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9AB4021-1629-4A6E-BA47-71EE1E91CB6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AA39DAD-53D7-4D44-8311-A70B5E8E7F4C}"/>
              </a:ext>
            </a:extLst>
          </p:cNvPr>
          <p:cNvSpPr>
            <a:spLocks noGrp="1"/>
          </p:cNvSpPr>
          <p:nvPr>
            <p:ph type="dt" sz="half" idx="10"/>
          </p:nvPr>
        </p:nvSpPr>
        <p:spPr/>
        <p:txBody>
          <a:bodyPr/>
          <a:lstStyle/>
          <a:p>
            <a:fld id="{DBCFB3A4-06D2-4D8C-B81D-6C228EE9DDA4}" type="datetimeFigureOut">
              <a:rPr lang="en-US" smtClean="0"/>
              <a:t>9/17/2020</a:t>
            </a:fld>
            <a:endParaRPr lang="en-US"/>
          </a:p>
        </p:txBody>
      </p:sp>
      <p:sp>
        <p:nvSpPr>
          <p:cNvPr id="6" name="Footer Placeholder 5">
            <a:extLst>
              <a:ext uri="{FF2B5EF4-FFF2-40B4-BE49-F238E27FC236}">
                <a16:creationId xmlns:a16="http://schemas.microsoft.com/office/drawing/2014/main" id="{D4467769-3BAC-440E-BC9F-F913BE8FEB2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5CB8484-1EB8-4C0F-A91A-E113A8E37677}"/>
              </a:ext>
            </a:extLst>
          </p:cNvPr>
          <p:cNvSpPr>
            <a:spLocks noGrp="1"/>
          </p:cNvSpPr>
          <p:nvPr>
            <p:ph type="sldNum" sz="quarter" idx="12"/>
          </p:nvPr>
        </p:nvSpPr>
        <p:spPr/>
        <p:txBody>
          <a:bodyPr/>
          <a:lstStyle/>
          <a:p>
            <a:fld id="{18708A05-E7BA-4123-B84D-E6CA87457F94}" type="slidenum">
              <a:rPr lang="en-US" smtClean="0"/>
              <a:t>‹#›</a:t>
            </a:fld>
            <a:endParaRPr lang="en-US"/>
          </a:p>
        </p:txBody>
      </p:sp>
    </p:spTree>
    <p:extLst>
      <p:ext uri="{BB962C8B-B14F-4D97-AF65-F5344CB8AC3E}">
        <p14:creationId xmlns:p14="http://schemas.microsoft.com/office/powerpoint/2010/main" val="42165348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0E5623-F9FD-480F-AED7-2758D260A85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97405E0-936E-4419-B0ED-5CA79FBE529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86ABAD8-C412-455D-9CA1-E292CC33E67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CF296B7-79C0-4568-9818-DD34A820117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7EEED07-575B-417E-B38A-BED012463F6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D9BEA4B-345E-4018-AC31-EFBFDC4C3423}"/>
              </a:ext>
            </a:extLst>
          </p:cNvPr>
          <p:cNvSpPr>
            <a:spLocks noGrp="1"/>
          </p:cNvSpPr>
          <p:nvPr>
            <p:ph type="dt" sz="half" idx="10"/>
          </p:nvPr>
        </p:nvSpPr>
        <p:spPr/>
        <p:txBody>
          <a:bodyPr/>
          <a:lstStyle/>
          <a:p>
            <a:fld id="{DBCFB3A4-06D2-4D8C-B81D-6C228EE9DDA4}" type="datetimeFigureOut">
              <a:rPr lang="en-US" smtClean="0"/>
              <a:t>9/17/2020</a:t>
            </a:fld>
            <a:endParaRPr lang="en-US"/>
          </a:p>
        </p:txBody>
      </p:sp>
      <p:sp>
        <p:nvSpPr>
          <p:cNvPr id="8" name="Footer Placeholder 7">
            <a:extLst>
              <a:ext uri="{FF2B5EF4-FFF2-40B4-BE49-F238E27FC236}">
                <a16:creationId xmlns:a16="http://schemas.microsoft.com/office/drawing/2014/main" id="{3875A2A1-D730-4679-AE83-FC3D053C903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68026A8-AD12-4C42-9A7A-AACCA16AA56C}"/>
              </a:ext>
            </a:extLst>
          </p:cNvPr>
          <p:cNvSpPr>
            <a:spLocks noGrp="1"/>
          </p:cNvSpPr>
          <p:nvPr>
            <p:ph type="sldNum" sz="quarter" idx="12"/>
          </p:nvPr>
        </p:nvSpPr>
        <p:spPr/>
        <p:txBody>
          <a:bodyPr/>
          <a:lstStyle/>
          <a:p>
            <a:fld id="{18708A05-E7BA-4123-B84D-E6CA87457F94}" type="slidenum">
              <a:rPr lang="en-US" smtClean="0"/>
              <a:t>‹#›</a:t>
            </a:fld>
            <a:endParaRPr lang="en-US"/>
          </a:p>
        </p:txBody>
      </p:sp>
    </p:spTree>
    <p:extLst>
      <p:ext uri="{BB962C8B-B14F-4D97-AF65-F5344CB8AC3E}">
        <p14:creationId xmlns:p14="http://schemas.microsoft.com/office/powerpoint/2010/main" val="22305130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1BCACB-9EFA-4304-B9CB-175E2DCC876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613E23E-9A5D-4D66-8305-27834EA16E60}"/>
              </a:ext>
            </a:extLst>
          </p:cNvPr>
          <p:cNvSpPr>
            <a:spLocks noGrp="1"/>
          </p:cNvSpPr>
          <p:nvPr>
            <p:ph type="dt" sz="half" idx="10"/>
          </p:nvPr>
        </p:nvSpPr>
        <p:spPr/>
        <p:txBody>
          <a:bodyPr/>
          <a:lstStyle/>
          <a:p>
            <a:fld id="{DBCFB3A4-06D2-4D8C-B81D-6C228EE9DDA4}" type="datetimeFigureOut">
              <a:rPr lang="en-US" smtClean="0"/>
              <a:t>9/17/2020</a:t>
            </a:fld>
            <a:endParaRPr lang="en-US"/>
          </a:p>
        </p:txBody>
      </p:sp>
      <p:sp>
        <p:nvSpPr>
          <p:cNvPr id="4" name="Footer Placeholder 3">
            <a:extLst>
              <a:ext uri="{FF2B5EF4-FFF2-40B4-BE49-F238E27FC236}">
                <a16:creationId xmlns:a16="http://schemas.microsoft.com/office/drawing/2014/main" id="{60C31C4B-733A-4D6A-9550-E991B7D74E3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E0CB77E-3A19-4A85-AE6A-B8EE0595EA9E}"/>
              </a:ext>
            </a:extLst>
          </p:cNvPr>
          <p:cNvSpPr>
            <a:spLocks noGrp="1"/>
          </p:cNvSpPr>
          <p:nvPr>
            <p:ph type="sldNum" sz="quarter" idx="12"/>
          </p:nvPr>
        </p:nvSpPr>
        <p:spPr/>
        <p:txBody>
          <a:bodyPr/>
          <a:lstStyle/>
          <a:p>
            <a:fld id="{18708A05-E7BA-4123-B84D-E6CA87457F94}" type="slidenum">
              <a:rPr lang="en-US" smtClean="0"/>
              <a:t>‹#›</a:t>
            </a:fld>
            <a:endParaRPr lang="en-US"/>
          </a:p>
        </p:txBody>
      </p:sp>
    </p:spTree>
    <p:extLst>
      <p:ext uri="{BB962C8B-B14F-4D97-AF65-F5344CB8AC3E}">
        <p14:creationId xmlns:p14="http://schemas.microsoft.com/office/powerpoint/2010/main" val="10550835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4986759-2538-4A03-BAB0-9BEC50DC5DDE}"/>
              </a:ext>
            </a:extLst>
          </p:cNvPr>
          <p:cNvSpPr>
            <a:spLocks noGrp="1"/>
          </p:cNvSpPr>
          <p:nvPr>
            <p:ph type="dt" sz="half" idx="10"/>
          </p:nvPr>
        </p:nvSpPr>
        <p:spPr/>
        <p:txBody>
          <a:bodyPr/>
          <a:lstStyle/>
          <a:p>
            <a:fld id="{DBCFB3A4-06D2-4D8C-B81D-6C228EE9DDA4}" type="datetimeFigureOut">
              <a:rPr lang="en-US" smtClean="0"/>
              <a:t>9/17/2020</a:t>
            </a:fld>
            <a:endParaRPr lang="en-US"/>
          </a:p>
        </p:txBody>
      </p:sp>
      <p:sp>
        <p:nvSpPr>
          <p:cNvPr id="3" name="Footer Placeholder 2">
            <a:extLst>
              <a:ext uri="{FF2B5EF4-FFF2-40B4-BE49-F238E27FC236}">
                <a16:creationId xmlns:a16="http://schemas.microsoft.com/office/drawing/2014/main" id="{2E80489D-1C02-48FB-9371-FD865C20335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C88D335-D618-4555-808C-8E161CE1E914}"/>
              </a:ext>
            </a:extLst>
          </p:cNvPr>
          <p:cNvSpPr>
            <a:spLocks noGrp="1"/>
          </p:cNvSpPr>
          <p:nvPr>
            <p:ph type="sldNum" sz="quarter" idx="12"/>
          </p:nvPr>
        </p:nvSpPr>
        <p:spPr/>
        <p:txBody>
          <a:bodyPr/>
          <a:lstStyle/>
          <a:p>
            <a:fld id="{18708A05-E7BA-4123-B84D-E6CA87457F94}" type="slidenum">
              <a:rPr lang="en-US" smtClean="0"/>
              <a:t>‹#›</a:t>
            </a:fld>
            <a:endParaRPr lang="en-US"/>
          </a:p>
        </p:txBody>
      </p:sp>
    </p:spTree>
    <p:extLst>
      <p:ext uri="{BB962C8B-B14F-4D97-AF65-F5344CB8AC3E}">
        <p14:creationId xmlns:p14="http://schemas.microsoft.com/office/powerpoint/2010/main" val="16231052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178EB2-9938-4F31-8832-AF8A87E1632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C3850A8-DF23-4B22-9682-F811BB7F05B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DE02E44-BB36-4145-90BB-0781FD8C923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0B9AFF3-2C30-4141-A188-A01AF47E241A}"/>
              </a:ext>
            </a:extLst>
          </p:cNvPr>
          <p:cNvSpPr>
            <a:spLocks noGrp="1"/>
          </p:cNvSpPr>
          <p:nvPr>
            <p:ph type="dt" sz="half" idx="10"/>
          </p:nvPr>
        </p:nvSpPr>
        <p:spPr/>
        <p:txBody>
          <a:bodyPr/>
          <a:lstStyle/>
          <a:p>
            <a:fld id="{DBCFB3A4-06D2-4D8C-B81D-6C228EE9DDA4}" type="datetimeFigureOut">
              <a:rPr lang="en-US" smtClean="0"/>
              <a:t>9/17/2020</a:t>
            </a:fld>
            <a:endParaRPr lang="en-US"/>
          </a:p>
        </p:txBody>
      </p:sp>
      <p:sp>
        <p:nvSpPr>
          <p:cNvPr id="6" name="Footer Placeholder 5">
            <a:extLst>
              <a:ext uri="{FF2B5EF4-FFF2-40B4-BE49-F238E27FC236}">
                <a16:creationId xmlns:a16="http://schemas.microsoft.com/office/drawing/2014/main" id="{E028698A-0EEF-4769-BDDB-EADD03C0A98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9EBEE1B-7B75-4F32-A9B8-CEC88CD0B8B6}"/>
              </a:ext>
            </a:extLst>
          </p:cNvPr>
          <p:cNvSpPr>
            <a:spLocks noGrp="1"/>
          </p:cNvSpPr>
          <p:nvPr>
            <p:ph type="sldNum" sz="quarter" idx="12"/>
          </p:nvPr>
        </p:nvSpPr>
        <p:spPr/>
        <p:txBody>
          <a:bodyPr/>
          <a:lstStyle/>
          <a:p>
            <a:fld id="{18708A05-E7BA-4123-B84D-E6CA87457F94}" type="slidenum">
              <a:rPr lang="en-US" smtClean="0"/>
              <a:t>‹#›</a:t>
            </a:fld>
            <a:endParaRPr lang="en-US"/>
          </a:p>
        </p:txBody>
      </p:sp>
    </p:spTree>
    <p:extLst>
      <p:ext uri="{BB962C8B-B14F-4D97-AF65-F5344CB8AC3E}">
        <p14:creationId xmlns:p14="http://schemas.microsoft.com/office/powerpoint/2010/main" val="15143979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D2BC4-75FA-4F03-896A-FD6C9C5562D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1FB9EB1-5CF9-44C4-8D37-C378C481A04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7645862-75C1-4104-966A-3DF28B8B46D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29D3C22-C039-49F6-8504-DBD8A5401CDF}"/>
              </a:ext>
            </a:extLst>
          </p:cNvPr>
          <p:cNvSpPr>
            <a:spLocks noGrp="1"/>
          </p:cNvSpPr>
          <p:nvPr>
            <p:ph type="dt" sz="half" idx="10"/>
          </p:nvPr>
        </p:nvSpPr>
        <p:spPr/>
        <p:txBody>
          <a:bodyPr/>
          <a:lstStyle/>
          <a:p>
            <a:fld id="{DBCFB3A4-06D2-4D8C-B81D-6C228EE9DDA4}" type="datetimeFigureOut">
              <a:rPr lang="en-US" smtClean="0"/>
              <a:t>9/17/2020</a:t>
            </a:fld>
            <a:endParaRPr lang="en-US"/>
          </a:p>
        </p:txBody>
      </p:sp>
      <p:sp>
        <p:nvSpPr>
          <p:cNvPr id="6" name="Footer Placeholder 5">
            <a:extLst>
              <a:ext uri="{FF2B5EF4-FFF2-40B4-BE49-F238E27FC236}">
                <a16:creationId xmlns:a16="http://schemas.microsoft.com/office/drawing/2014/main" id="{979429D2-64C1-4DF9-BA0A-38C38A2E3F6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DA3941B-24BE-40A3-990F-2041738D6B2F}"/>
              </a:ext>
            </a:extLst>
          </p:cNvPr>
          <p:cNvSpPr>
            <a:spLocks noGrp="1"/>
          </p:cNvSpPr>
          <p:nvPr>
            <p:ph type="sldNum" sz="quarter" idx="12"/>
          </p:nvPr>
        </p:nvSpPr>
        <p:spPr/>
        <p:txBody>
          <a:bodyPr/>
          <a:lstStyle/>
          <a:p>
            <a:fld id="{18708A05-E7BA-4123-B84D-E6CA87457F94}" type="slidenum">
              <a:rPr lang="en-US" smtClean="0"/>
              <a:t>‹#›</a:t>
            </a:fld>
            <a:endParaRPr lang="en-US"/>
          </a:p>
        </p:txBody>
      </p:sp>
    </p:spTree>
    <p:extLst>
      <p:ext uri="{BB962C8B-B14F-4D97-AF65-F5344CB8AC3E}">
        <p14:creationId xmlns:p14="http://schemas.microsoft.com/office/powerpoint/2010/main" val="42446399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C3564A2-370A-42F0-BD15-B064B1D999D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69AACB7-482F-4CF0-BA67-8D5B5B5765F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9A4F6D1-E35D-436B-B86B-AA7C0D90F8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BCFB3A4-06D2-4D8C-B81D-6C228EE9DDA4}" type="datetimeFigureOut">
              <a:rPr lang="en-US" smtClean="0"/>
              <a:t>9/17/2020</a:t>
            </a:fld>
            <a:endParaRPr lang="en-US"/>
          </a:p>
        </p:txBody>
      </p:sp>
      <p:sp>
        <p:nvSpPr>
          <p:cNvPr id="5" name="Footer Placeholder 4">
            <a:extLst>
              <a:ext uri="{FF2B5EF4-FFF2-40B4-BE49-F238E27FC236}">
                <a16:creationId xmlns:a16="http://schemas.microsoft.com/office/drawing/2014/main" id="{E56F028D-B552-435C-8C89-634AF0A745D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22D922D-340B-4684-AAC9-A418902BA2B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8708A05-E7BA-4123-B84D-E6CA87457F94}" type="slidenum">
              <a:rPr lang="en-US" smtClean="0"/>
              <a:t>‹#›</a:t>
            </a:fld>
            <a:endParaRPr lang="en-US"/>
          </a:p>
        </p:txBody>
      </p:sp>
    </p:spTree>
    <p:extLst>
      <p:ext uri="{BB962C8B-B14F-4D97-AF65-F5344CB8AC3E}">
        <p14:creationId xmlns:p14="http://schemas.microsoft.com/office/powerpoint/2010/main" val="37237437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2.png"/><Relationship Id="rId7" Type="http://schemas.openxmlformats.org/officeDocument/2006/relationships/image" Target="../media/image23.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7.tiff"/><Relationship Id="rId5" Type="http://schemas.openxmlformats.org/officeDocument/2006/relationships/image" Target="../media/image6.tiff"/><Relationship Id="rId4" Type="http://schemas.openxmlformats.org/officeDocument/2006/relationships/image" Target="../media/image5.tiff"/></Relationships>
</file>

<file path=ppt/slides/_rels/slide4.xml.rels><?xml version="1.0" encoding="UTF-8" standalone="yes"?>
<Relationships xmlns="http://schemas.openxmlformats.org/package/2006/relationships"><Relationship Id="rId3" Type="http://schemas.openxmlformats.org/officeDocument/2006/relationships/image" Target="../media/image8.tiff"/><Relationship Id="rId7" Type="http://schemas.openxmlformats.org/officeDocument/2006/relationships/image" Target="../media/image12.tiff"/><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tiff"/></Relationships>
</file>

<file path=ppt/slides/_rels/slide5.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15.tiff"/><Relationship Id="rId4" Type="http://schemas.openxmlformats.org/officeDocument/2006/relationships/image" Target="../media/image14.tiff"/></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7.tiff"/></Relationships>
</file>

<file path=ppt/slides/_rels/slide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18.emf"/><Relationship Id="rId5" Type="http://schemas.openxmlformats.org/officeDocument/2006/relationships/package" Target="../embeddings/Microsoft_Excel_Worksheet2.xlsx"/><Relationship Id="rId4" Type="http://schemas.openxmlformats.org/officeDocument/2006/relationships/chart" Target="../charts/chart2.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chart" Target="../charts/char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AB9A2CB-A3C2-43AE-A65E-3F4DF4CD81B4}"/>
              </a:ext>
            </a:extLst>
          </p:cNvPr>
          <p:cNvSpPr/>
          <p:nvPr/>
        </p:nvSpPr>
        <p:spPr>
          <a:xfrm>
            <a:off x="0" y="0"/>
            <a:ext cx="12192000" cy="4356097"/>
          </a:xfrm>
          <a:prstGeom prst="rect">
            <a:avLst/>
          </a:prstGeom>
          <a:solidFill>
            <a:srgbClr val="0C4C9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0" name="Straight Connector 9">
            <a:extLst>
              <a:ext uri="{FF2B5EF4-FFF2-40B4-BE49-F238E27FC236}">
                <a16:creationId xmlns:a16="http://schemas.microsoft.com/office/drawing/2014/main" id="{AD03B7F4-084F-4CF1-90D1-5E81BD07B603}"/>
              </a:ext>
            </a:extLst>
          </p:cNvPr>
          <p:cNvCxnSpPr/>
          <p:nvPr/>
        </p:nvCxnSpPr>
        <p:spPr>
          <a:xfrm>
            <a:off x="-25400" y="3975100"/>
            <a:ext cx="12407900"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F070B509-38D8-4583-80FE-0A20D4EADE16}"/>
              </a:ext>
            </a:extLst>
          </p:cNvPr>
          <p:cNvSpPr txBox="1"/>
          <p:nvPr/>
        </p:nvSpPr>
        <p:spPr>
          <a:xfrm>
            <a:off x="320180" y="898755"/>
            <a:ext cx="11551640" cy="2154436"/>
          </a:xfrm>
          <a:prstGeom prst="rect">
            <a:avLst/>
          </a:prstGeom>
          <a:noFill/>
        </p:spPr>
        <p:txBody>
          <a:bodyPr wrap="square" rtlCol="0">
            <a:spAutoFit/>
          </a:bodyPr>
          <a:lstStyle/>
          <a:p>
            <a:pPr algn="ctr"/>
            <a:r>
              <a:rPr lang="en-US" sz="4400" b="1" dirty="0">
                <a:solidFill>
                  <a:schemeClr val="bg1">
                    <a:lumMod val="95000"/>
                  </a:schemeClr>
                </a:solidFill>
                <a:latin typeface="Arial" panose="020B0604020202020204" pitchFamily="34" charset="0"/>
                <a:cs typeface="Arial" panose="020B0604020202020204" pitchFamily="34" charset="0"/>
              </a:rPr>
              <a:t>Machine Learning Bootcamp Competition </a:t>
            </a:r>
          </a:p>
          <a:p>
            <a:pPr algn="ctr"/>
            <a:endParaRPr lang="en-US" sz="5400" b="1" dirty="0">
              <a:solidFill>
                <a:schemeClr val="bg1">
                  <a:lumMod val="95000"/>
                </a:schemeClr>
              </a:solidFill>
              <a:latin typeface="Arial" panose="020B0604020202020204" pitchFamily="34" charset="0"/>
              <a:cs typeface="Arial" panose="020B0604020202020204" pitchFamily="34" charset="0"/>
            </a:endParaRPr>
          </a:p>
          <a:p>
            <a:pPr algn="ctr"/>
            <a:r>
              <a:rPr lang="en-US" sz="3600" b="1" dirty="0">
                <a:solidFill>
                  <a:schemeClr val="bg1">
                    <a:lumMod val="95000"/>
                  </a:schemeClr>
                </a:solidFill>
                <a:latin typeface="Arial" panose="020B0604020202020204" pitchFamily="34" charset="0"/>
                <a:cs typeface="Arial" panose="020B0604020202020204" pitchFamily="34" charset="0"/>
              </a:rPr>
              <a:t>Team 5 : Predicting Rig Count using Oil Price</a:t>
            </a:r>
            <a:endParaRPr lang="en-GB" sz="3600" b="1" dirty="0">
              <a:solidFill>
                <a:schemeClr val="bg1">
                  <a:lumMod val="95000"/>
                </a:schemeClr>
              </a:solidFill>
              <a:latin typeface="Arial" panose="020B0604020202020204" pitchFamily="34" charset="0"/>
              <a:cs typeface="Arial" panose="020B0604020202020204" pitchFamily="34" charset="0"/>
            </a:endParaRPr>
          </a:p>
        </p:txBody>
      </p:sp>
      <p:pic>
        <p:nvPicPr>
          <p:cNvPr id="1026" name="Picture 2" descr="Society of Petroleum Engineers Gulf Coast Section SPE - GCS - Home ...">
            <a:extLst>
              <a:ext uri="{FF2B5EF4-FFF2-40B4-BE49-F238E27FC236}">
                <a16:creationId xmlns:a16="http://schemas.microsoft.com/office/drawing/2014/main" id="{762DDEB3-F3E2-4E0D-A490-D3002EEEAB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68733" y="4666712"/>
            <a:ext cx="2457450" cy="1857375"/>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484A01BB-C407-41E4-A6F9-AF37B2BCE48A}"/>
              </a:ext>
            </a:extLst>
          </p:cNvPr>
          <p:cNvSpPr/>
          <p:nvPr/>
        </p:nvSpPr>
        <p:spPr>
          <a:xfrm>
            <a:off x="243846" y="6510232"/>
            <a:ext cx="1970411" cy="369332"/>
          </a:xfrm>
          <a:prstGeom prst="rect">
            <a:avLst/>
          </a:prstGeom>
        </p:spPr>
        <p:txBody>
          <a:bodyPr wrap="none">
            <a:spAutoFit/>
          </a:bodyPr>
          <a:lstStyle/>
          <a:p>
            <a:r>
              <a:rPr lang="en-US" dirty="0">
                <a:latin typeface="Arial Narrow" panose="020B0606020202030204" pitchFamily="34" charset="0"/>
              </a:rPr>
              <a:t>Online, Sep 18, 2020</a:t>
            </a:r>
            <a:endParaRPr lang="en-US" dirty="0"/>
          </a:p>
        </p:txBody>
      </p:sp>
      <p:sp>
        <p:nvSpPr>
          <p:cNvPr id="3" name="TextBox 2">
            <a:extLst>
              <a:ext uri="{FF2B5EF4-FFF2-40B4-BE49-F238E27FC236}">
                <a16:creationId xmlns:a16="http://schemas.microsoft.com/office/drawing/2014/main" id="{C70B33E5-3D86-484A-9413-D7F60556BFFD}"/>
              </a:ext>
            </a:extLst>
          </p:cNvPr>
          <p:cNvSpPr txBox="1"/>
          <p:nvPr/>
        </p:nvSpPr>
        <p:spPr>
          <a:xfrm>
            <a:off x="243846" y="4641545"/>
            <a:ext cx="8313490" cy="369332"/>
          </a:xfrm>
          <a:prstGeom prst="rect">
            <a:avLst/>
          </a:prstGeom>
          <a:noFill/>
        </p:spPr>
        <p:txBody>
          <a:bodyPr wrap="square" rtlCol="0">
            <a:spAutoFit/>
          </a:bodyPr>
          <a:lstStyle/>
          <a:p>
            <a:r>
              <a:rPr lang="en-US" dirty="0"/>
              <a:t>Team Members: Dung Nguyen, Xu Yang, Charles White, Jose Benavides</a:t>
            </a:r>
          </a:p>
        </p:txBody>
      </p:sp>
    </p:spTree>
    <p:extLst>
      <p:ext uri="{BB962C8B-B14F-4D97-AF65-F5344CB8AC3E}">
        <p14:creationId xmlns:p14="http://schemas.microsoft.com/office/powerpoint/2010/main" val="22284727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E506F758-FE44-4956-A7A6-683BC2655B2F}"/>
              </a:ext>
            </a:extLst>
          </p:cNvPr>
          <p:cNvSpPr>
            <a:spLocks noGrp="1"/>
          </p:cNvSpPr>
          <p:nvPr>
            <p:ph type="ftr" sz="quarter" idx="11"/>
          </p:nvPr>
        </p:nvSpPr>
        <p:spPr>
          <a:xfrm>
            <a:off x="529771" y="6356350"/>
            <a:ext cx="9880600" cy="365125"/>
          </a:xfrm>
        </p:spPr>
        <p:txBody>
          <a:bodyPr/>
          <a:lstStyle/>
          <a:p>
            <a:pPr algn="l"/>
            <a:r>
              <a:rPr lang="en-GB" dirty="0"/>
              <a:t>UH SPE ML Bootcamp Competition 2020</a:t>
            </a:r>
          </a:p>
        </p:txBody>
      </p:sp>
      <p:sp>
        <p:nvSpPr>
          <p:cNvPr id="5" name="Slide Number Placeholder 4">
            <a:extLst>
              <a:ext uri="{FF2B5EF4-FFF2-40B4-BE49-F238E27FC236}">
                <a16:creationId xmlns:a16="http://schemas.microsoft.com/office/drawing/2014/main" id="{5C060008-4384-4077-8905-22F535EF0748}"/>
              </a:ext>
            </a:extLst>
          </p:cNvPr>
          <p:cNvSpPr>
            <a:spLocks noGrp="1"/>
          </p:cNvSpPr>
          <p:nvPr>
            <p:ph type="sldNum" sz="quarter" idx="12"/>
          </p:nvPr>
        </p:nvSpPr>
        <p:spPr/>
        <p:txBody>
          <a:bodyPr/>
          <a:lstStyle/>
          <a:p>
            <a:fld id="{6C0DC5EE-E788-4909-8A84-628A09471DA7}" type="slidenum">
              <a:rPr lang="en-GB" smtClean="0"/>
              <a:t>10</a:t>
            </a:fld>
            <a:endParaRPr lang="en-GB"/>
          </a:p>
        </p:txBody>
      </p:sp>
      <p:pic>
        <p:nvPicPr>
          <p:cNvPr id="10" name="Picture 9" descr="A close up of a sign&#10;&#10;Description automatically generated">
            <a:extLst>
              <a:ext uri="{FF2B5EF4-FFF2-40B4-BE49-F238E27FC236}">
                <a16:creationId xmlns:a16="http://schemas.microsoft.com/office/drawing/2014/main" id="{8514030B-739B-4084-AC12-FC1CEFE570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471" y="6398758"/>
            <a:ext cx="495300" cy="255367"/>
          </a:xfrm>
          <a:prstGeom prst="rect">
            <a:avLst/>
          </a:prstGeom>
        </p:spPr>
      </p:pic>
      <p:cxnSp>
        <p:nvCxnSpPr>
          <p:cNvPr id="12" name="Straight Connector 11">
            <a:extLst>
              <a:ext uri="{FF2B5EF4-FFF2-40B4-BE49-F238E27FC236}">
                <a16:creationId xmlns:a16="http://schemas.microsoft.com/office/drawing/2014/main" id="{8BDA8CD0-D26B-423C-846E-485DE5AE7AAD}"/>
              </a:ext>
            </a:extLst>
          </p:cNvPr>
          <p:cNvCxnSpPr/>
          <p:nvPr/>
        </p:nvCxnSpPr>
        <p:spPr>
          <a:xfrm>
            <a:off x="5382285" y="6526442"/>
            <a:ext cx="5577840" cy="0"/>
          </a:xfrm>
          <a:prstGeom prst="line">
            <a:avLst/>
          </a:prstGeom>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92D22F97-A823-43E0-BDAA-AEACA7E91A11}"/>
              </a:ext>
            </a:extLst>
          </p:cNvPr>
          <p:cNvSpPr/>
          <p:nvPr/>
        </p:nvSpPr>
        <p:spPr>
          <a:xfrm>
            <a:off x="0" y="-55418"/>
            <a:ext cx="12192000" cy="1074057"/>
          </a:xfrm>
          <a:prstGeom prst="rect">
            <a:avLst/>
          </a:prstGeom>
          <a:solidFill>
            <a:srgbClr val="0C4C9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tabLst>
                <a:tab pos="711200" algn="l"/>
              </a:tabLst>
            </a:pPr>
            <a:r>
              <a:rPr lang="en-GB" sz="3200" b="1" dirty="0">
                <a:latin typeface="Arial Narrow" panose="020B0606020202030204" pitchFamily="34" charset="0"/>
                <a:cs typeface="Arial" panose="020B0604020202020204" pitchFamily="34" charset="0"/>
              </a:rPr>
              <a:t>Final Results of Linear Calculations:</a:t>
            </a:r>
          </a:p>
        </p:txBody>
      </p:sp>
      <p:sp>
        <p:nvSpPr>
          <p:cNvPr id="6" name="Content Placeholder 5">
            <a:extLst>
              <a:ext uri="{FF2B5EF4-FFF2-40B4-BE49-F238E27FC236}">
                <a16:creationId xmlns:a16="http://schemas.microsoft.com/office/drawing/2014/main" id="{D1EC5E08-3DD4-4E9A-8797-DFD15D7B4B9A}"/>
              </a:ext>
            </a:extLst>
          </p:cNvPr>
          <p:cNvSpPr>
            <a:spLocks noGrp="1"/>
          </p:cNvSpPr>
          <p:nvPr>
            <p:ph idx="1"/>
          </p:nvPr>
        </p:nvSpPr>
        <p:spPr>
          <a:xfrm>
            <a:off x="529771" y="1188731"/>
            <a:ext cx="11066872" cy="4988232"/>
          </a:xfrm>
          <a:ln w="28575">
            <a:noFill/>
          </a:ln>
        </p:spPr>
        <p:txBody>
          <a:bodyPr>
            <a:noAutofit/>
          </a:bodyPr>
          <a:lstStyle/>
          <a:p>
            <a:pPr>
              <a:lnSpc>
                <a:spcPct val="150000"/>
              </a:lnSpc>
            </a:pPr>
            <a:r>
              <a:rPr lang="en-US" sz="1500" dirty="0">
                <a:latin typeface="Arial" panose="020B0604020202020204" pitchFamily="34" charset="0"/>
                <a:cs typeface="Arial" panose="020B0604020202020204" pitchFamily="34" charset="0"/>
              </a:rPr>
              <a:t>Once the linear model is created, an equation can be established that will allow accurate rig count forecast to be generated on a monthly basis.</a:t>
            </a:r>
          </a:p>
          <a:p>
            <a:pPr>
              <a:lnSpc>
                <a:spcPct val="150000"/>
              </a:lnSpc>
            </a:pPr>
            <a:r>
              <a:rPr lang="en-US" sz="1500" dirty="0">
                <a:latin typeface="Arial" panose="020B0604020202020204" pitchFamily="34" charset="0"/>
                <a:cs typeface="Arial" panose="020B0604020202020204" pitchFamily="34" charset="0"/>
              </a:rPr>
              <a:t>Because this model has a built-in lag time of three months, the predictions that it makes are for three months in the future. This give service companies an adequate amount of time to make the necessary adjustments that will allow them to meet the future market demands of oil and gas operators.</a:t>
            </a:r>
          </a:p>
          <a:p>
            <a:pPr>
              <a:lnSpc>
                <a:spcPct val="150000"/>
              </a:lnSpc>
            </a:pPr>
            <a:r>
              <a:rPr lang="en-US" sz="1500" dirty="0">
                <a:latin typeface="Arial" panose="020B0604020202020204" pitchFamily="34" charset="0"/>
                <a:cs typeface="Arial" panose="020B0604020202020204" pitchFamily="34" charset="0"/>
              </a:rPr>
              <a:t>The final equation is </a:t>
            </a:r>
            <a:r>
              <a:rPr lang="en-US" sz="1500">
                <a:latin typeface="Arial" panose="020B0604020202020204" pitchFamily="34" charset="0"/>
                <a:cs typeface="Arial" panose="020B0604020202020204" pitchFamily="34" charset="0"/>
              </a:rPr>
              <a:t>as follows:</a:t>
            </a:r>
            <a:endParaRPr lang="en-US" sz="1500" dirty="0">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8" name="TextBox 3">
                <a:extLst>
                  <a:ext uri="{FF2B5EF4-FFF2-40B4-BE49-F238E27FC236}">
                    <a16:creationId xmlns:a16="http://schemas.microsoft.com/office/drawing/2014/main" id="{D4835308-33F7-480E-9C02-835A768540EC}"/>
                  </a:ext>
                </a:extLst>
              </p:cNvPr>
              <p:cNvSpPr txBox="1"/>
              <p:nvPr/>
            </p:nvSpPr>
            <p:spPr>
              <a:xfrm>
                <a:off x="695036" y="4135429"/>
                <a:ext cx="9280237" cy="522515"/>
              </a:xfrm>
              <a:prstGeom prst="rect">
                <a:avLst/>
              </a:prstGeom>
              <a:noFill/>
              <a:ln>
                <a:noFill/>
              </a:ln>
              <a:effectLst/>
            </p:spPr>
            <p:txBody>
              <a:bodyPr wrap="square" lIns="0" tIns="0" rIns="0" bIns="0"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0" lang="en-US" sz="2400" b="0" i="1" u="none" strike="noStrike" kern="0" cap="none" spc="0" normalizeH="0" baseline="0" noProof="0" smtClean="0">
                        <a:ln>
                          <a:noFill/>
                        </a:ln>
                        <a:solidFill>
                          <a:sysClr val="windowText" lastClr="000000"/>
                        </a:solidFill>
                        <a:effectLst/>
                        <a:uLnTx/>
                        <a:uFillTx/>
                        <a:latin typeface="Cambria Math" panose="02040503050406030204" pitchFamily="18" charset="0"/>
                        <a:ea typeface="+mn-ea"/>
                        <a:cs typeface="+mn-cs"/>
                      </a:rPr>
                      <m:t>𝐹𝑢𝑡𝑢𝑟𝑒</m:t>
                    </m:r>
                    <m:r>
                      <a:rPr kumimoji="0" lang="en-US" sz="2400" b="0" i="1" u="none" strike="noStrike" kern="0" cap="none" spc="0" normalizeH="0" baseline="0" noProof="0" smtClean="0">
                        <a:ln>
                          <a:noFill/>
                        </a:ln>
                        <a:solidFill>
                          <a:sysClr val="windowText" lastClr="000000"/>
                        </a:solidFill>
                        <a:effectLst/>
                        <a:uLnTx/>
                        <a:uFillTx/>
                        <a:latin typeface="Cambria Math" panose="02040503050406030204" pitchFamily="18" charset="0"/>
                        <a:ea typeface="+mn-ea"/>
                        <a:cs typeface="+mn-cs"/>
                      </a:rPr>
                      <m:t> </m:t>
                    </m:r>
                    <m:r>
                      <a:rPr kumimoji="0" lang="en-US" sz="2400" b="0" i="1" u="none" strike="noStrike" kern="0" cap="none" spc="0" normalizeH="0" baseline="0" noProof="0">
                        <a:ln>
                          <a:noFill/>
                        </a:ln>
                        <a:solidFill>
                          <a:sysClr val="windowText" lastClr="000000"/>
                        </a:solidFill>
                        <a:effectLst/>
                        <a:uLnTx/>
                        <a:uFillTx/>
                        <a:latin typeface="Cambria Math" panose="02040503050406030204" pitchFamily="18" charset="0"/>
                        <a:ea typeface="+mn-ea"/>
                        <a:cs typeface="+mn-cs"/>
                      </a:rPr>
                      <m:t>𝑅𝑖𝑔</m:t>
                    </m:r>
                    <m:r>
                      <a:rPr kumimoji="0" lang="en-US" sz="2400" b="0" i="1" u="none" strike="noStrike" kern="0" cap="none" spc="0" normalizeH="0" baseline="0" noProof="0">
                        <a:ln>
                          <a:noFill/>
                        </a:ln>
                        <a:solidFill>
                          <a:sysClr val="windowText" lastClr="000000"/>
                        </a:solidFill>
                        <a:effectLst/>
                        <a:uLnTx/>
                        <a:uFillTx/>
                        <a:latin typeface="Cambria Math" panose="02040503050406030204" pitchFamily="18" charset="0"/>
                        <a:ea typeface="+mn-ea"/>
                        <a:cs typeface="+mn-cs"/>
                      </a:rPr>
                      <m:t> </m:t>
                    </m:r>
                    <m:r>
                      <a:rPr kumimoji="0" lang="en-US" sz="2400" b="0" i="1" u="none" strike="noStrike" kern="0" cap="none" spc="0" normalizeH="0" baseline="0" noProof="0">
                        <a:ln>
                          <a:noFill/>
                        </a:ln>
                        <a:solidFill>
                          <a:sysClr val="windowText" lastClr="000000"/>
                        </a:solidFill>
                        <a:effectLst/>
                        <a:uLnTx/>
                        <a:uFillTx/>
                        <a:latin typeface="Cambria Math" panose="02040503050406030204" pitchFamily="18" charset="0"/>
                        <a:ea typeface="+mn-ea"/>
                        <a:cs typeface="+mn-cs"/>
                      </a:rPr>
                      <m:t>𝐶𝑜𝑢𝑛𝑡</m:t>
                    </m:r>
                    <m:r>
                      <a:rPr kumimoji="0" lang="en-US" sz="2400" b="0" i="1" u="none" strike="noStrike" kern="0" cap="none" spc="0" normalizeH="0" baseline="0" noProof="0">
                        <a:ln>
                          <a:noFill/>
                        </a:ln>
                        <a:solidFill>
                          <a:sysClr val="windowText" lastClr="000000"/>
                        </a:solidFill>
                        <a:effectLst/>
                        <a:uLnTx/>
                        <a:uFillTx/>
                        <a:latin typeface="Cambria Math" panose="02040503050406030204" pitchFamily="18" charset="0"/>
                        <a:ea typeface="+mn-ea"/>
                        <a:cs typeface="+mn-cs"/>
                      </a:rPr>
                      <m:t>=1822.4(</m:t>
                    </m:r>
                    <m:f>
                      <m:fPr>
                        <m:ctrlPr>
                          <a:rPr kumimoji="0" lang="en-US" sz="2400" b="0" i="1" u="none" strike="noStrike" kern="0" cap="none" spc="0" normalizeH="0" baseline="0" noProof="0">
                            <a:ln>
                              <a:noFill/>
                            </a:ln>
                            <a:solidFill>
                              <a:sysClr val="windowText" lastClr="000000"/>
                            </a:solidFill>
                            <a:effectLst/>
                            <a:uLnTx/>
                            <a:uFillTx/>
                            <a:latin typeface="Cambria Math" panose="02040503050406030204" pitchFamily="18" charset="0"/>
                            <a:ea typeface="+mn-ea"/>
                            <a:cs typeface="+mn-cs"/>
                          </a:rPr>
                        </m:ctrlPr>
                      </m:fPr>
                      <m:num>
                        <m:sSub>
                          <m:sSubPr>
                            <m:ctrlPr>
                              <a:rPr kumimoji="0" lang="en-US" sz="2400" b="0" i="1" u="none" strike="noStrike" kern="0" cap="none" spc="0" normalizeH="0" baseline="0" noProof="0">
                                <a:ln>
                                  <a:noFill/>
                                </a:ln>
                                <a:solidFill>
                                  <a:sysClr val="windowText" lastClr="000000"/>
                                </a:solidFill>
                                <a:effectLst/>
                                <a:uLnTx/>
                                <a:uFillTx/>
                                <a:latin typeface="Cambria Math" panose="02040503050406030204" pitchFamily="18" charset="0"/>
                                <a:ea typeface="+mn-ea"/>
                                <a:cs typeface="+mn-cs"/>
                              </a:rPr>
                            </m:ctrlPr>
                          </m:sSubPr>
                          <m:e>
                            <m:r>
                              <a:rPr kumimoji="0" lang="en-US" sz="2400" b="0" i="1" u="none" strike="noStrike" kern="0" cap="none" spc="0" normalizeH="0" baseline="0" noProof="0">
                                <a:ln>
                                  <a:noFill/>
                                </a:ln>
                                <a:solidFill>
                                  <a:sysClr val="windowText" lastClr="000000"/>
                                </a:solidFill>
                                <a:effectLst/>
                                <a:uLnTx/>
                                <a:uFillTx/>
                                <a:latin typeface="Cambria Math" panose="02040503050406030204" pitchFamily="18" charset="0"/>
                                <a:ea typeface="+mn-ea"/>
                                <a:cs typeface="+mn-cs"/>
                              </a:rPr>
                              <m:t>𝑊𝐼𝑇</m:t>
                            </m:r>
                          </m:e>
                          <m:sub>
                            <m:r>
                              <a:rPr kumimoji="0" lang="en-US" sz="2400" b="0" i="1" u="none" strike="noStrike" kern="0" cap="none" spc="0" normalizeH="0" baseline="0" noProof="0">
                                <a:ln>
                                  <a:noFill/>
                                </a:ln>
                                <a:solidFill>
                                  <a:sysClr val="windowText" lastClr="000000"/>
                                </a:solidFill>
                                <a:effectLst/>
                                <a:uLnTx/>
                                <a:uFillTx/>
                                <a:latin typeface="Cambria Math" panose="02040503050406030204" pitchFamily="18" charset="0"/>
                                <a:ea typeface="+mn-ea"/>
                                <a:cs typeface="+mn-cs"/>
                              </a:rPr>
                              <m:t>𝑁𝑜𝑟𝑚𝑎𝑙𝑖𝑧𝑒𝑑</m:t>
                            </m:r>
                          </m:sub>
                        </m:sSub>
                      </m:num>
                      <m:den>
                        <m:r>
                          <a:rPr kumimoji="0" lang="en-US" sz="2400" b="0" i="1" u="none" strike="noStrike" kern="0" cap="none" spc="0" normalizeH="0" baseline="0" noProof="0">
                            <a:ln>
                              <a:noFill/>
                            </a:ln>
                            <a:solidFill>
                              <a:sysClr val="windowText" lastClr="000000"/>
                            </a:solidFill>
                            <a:effectLst/>
                            <a:uLnTx/>
                            <a:uFillTx/>
                            <a:latin typeface="Cambria Math" panose="02040503050406030204" pitchFamily="18" charset="0"/>
                            <a:ea typeface="+mn-ea"/>
                            <a:cs typeface="+mn-cs"/>
                          </a:rPr>
                          <m:t>2</m:t>
                        </m:r>
                      </m:den>
                    </m:f>
                    <m:r>
                      <a:rPr kumimoji="0" lang="en-US" sz="2400" b="0" i="1" u="none" strike="noStrike" kern="0" cap="none" spc="0" normalizeH="0" baseline="0" noProof="0">
                        <a:ln>
                          <a:noFill/>
                        </a:ln>
                        <a:solidFill>
                          <a:sysClr val="windowText" lastClr="000000"/>
                        </a:solidFill>
                        <a:effectLst/>
                        <a:uLnTx/>
                        <a:uFillTx/>
                        <a:latin typeface="Cambria Math" panose="02040503050406030204" pitchFamily="18" charset="0"/>
                        <a:ea typeface="+mn-ea"/>
                        <a:cs typeface="+mn-cs"/>
                      </a:rPr>
                      <m:t>+</m:t>
                    </m:r>
                    <m:f>
                      <m:fPr>
                        <m:ctrlPr>
                          <a:rPr kumimoji="0" lang="en-US" sz="2400" b="0" i="1" u="none" strike="noStrike" kern="0" cap="none" spc="0" normalizeH="0" baseline="0" noProof="0">
                            <a:ln>
                              <a:noFill/>
                            </a:ln>
                            <a:solidFill>
                              <a:sysClr val="windowText" lastClr="000000"/>
                            </a:solidFill>
                            <a:effectLst/>
                            <a:uLnTx/>
                            <a:uFillTx/>
                            <a:latin typeface="Cambria Math" panose="02040503050406030204" pitchFamily="18" charset="0"/>
                            <a:ea typeface="+mn-ea"/>
                            <a:cs typeface="+mn-cs"/>
                          </a:rPr>
                        </m:ctrlPr>
                      </m:fPr>
                      <m:num>
                        <m:sSub>
                          <m:sSubPr>
                            <m:ctrlPr>
                              <a:rPr kumimoji="0" lang="en-US" sz="2400" b="0" i="1" u="none" strike="noStrike" kern="0" cap="none" spc="0" normalizeH="0" baseline="0" noProof="0">
                                <a:ln>
                                  <a:noFill/>
                                </a:ln>
                                <a:solidFill>
                                  <a:sysClr val="windowText" lastClr="000000"/>
                                </a:solidFill>
                                <a:effectLst/>
                                <a:uLnTx/>
                                <a:uFillTx/>
                                <a:latin typeface="Cambria Math" panose="02040503050406030204" pitchFamily="18" charset="0"/>
                                <a:ea typeface="+mn-ea"/>
                                <a:cs typeface="+mn-cs"/>
                              </a:rPr>
                            </m:ctrlPr>
                          </m:sSubPr>
                          <m:e>
                            <m:r>
                              <a:rPr kumimoji="0" lang="en-US" sz="2400" b="0" i="1" u="none" strike="noStrike" kern="0" cap="none" spc="0" normalizeH="0" baseline="0" noProof="0">
                                <a:ln>
                                  <a:noFill/>
                                </a:ln>
                                <a:solidFill>
                                  <a:sysClr val="windowText" lastClr="000000"/>
                                </a:solidFill>
                                <a:effectLst/>
                                <a:uLnTx/>
                                <a:uFillTx/>
                                <a:latin typeface="Cambria Math" panose="02040503050406030204" pitchFamily="18" charset="0"/>
                                <a:ea typeface="+mn-ea"/>
                                <a:cs typeface="+mn-cs"/>
                              </a:rPr>
                              <m:t>𝐵𝑟𝑒𝑛𝑡</m:t>
                            </m:r>
                          </m:e>
                          <m:sub>
                            <m:r>
                              <a:rPr kumimoji="0" lang="en-US" sz="2400" b="0" i="1" u="none" strike="noStrike" kern="0" cap="none" spc="0" normalizeH="0" baseline="0" noProof="0">
                                <a:ln>
                                  <a:noFill/>
                                </a:ln>
                                <a:solidFill>
                                  <a:sysClr val="windowText" lastClr="000000"/>
                                </a:solidFill>
                                <a:effectLst/>
                                <a:uLnTx/>
                                <a:uFillTx/>
                                <a:latin typeface="Cambria Math" panose="02040503050406030204" pitchFamily="18" charset="0"/>
                                <a:ea typeface="+mn-ea"/>
                                <a:cs typeface="+mn-cs"/>
                              </a:rPr>
                              <m:t>𝑁𝑜𝑟𝑚𝑎𝑙𝑖𝑧𝑒𝑑</m:t>
                            </m:r>
                          </m:sub>
                        </m:sSub>
                      </m:num>
                      <m:den>
                        <m:r>
                          <a:rPr kumimoji="0" lang="en-US" sz="2400" b="0" i="1" u="none" strike="noStrike" kern="0" cap="none" spc="0" normalizeH="0" baseline="0" noProof="0">
                            <a:ln>
                              <a:noFill/>
                            </a:ln>
                            <a:solidFill>
                              <a:sysClr val="windowText" lastClr="000000"/>
                            </a:solidFill>
                            <a:effectLst/>
                            <a:uLnTx/>
                            <a:uFillTx/>
                            <a:latin typeface="Cambria Math" panose="02040503050406030204" pitchFamily="18" charset="0"/>
                            <a:ea typeface="+mn-ea"/>
                            <a:cs typeface="+mn-cs"/>
                          </a:rPr>
                          <m:t>2</m:t>
                        </m:r>
                      </m:den>
                    </m:f>
                    <m:r>
                      <a:rPr kumimoji="0" lang="en-US" sz="2400" b="0" i="1" u="none" strike="noStrike" kern="0" cap="none" spc="0" normalizeH="0" baseline="0" noProof="0">
                        <a:ln>
                          <a:noFill/>
                        </a:ln>
                        <a:solidFill>
                          <a:sysClr val="windowText" lastClr="000000"/>
                        </a:solidFill>
                        <a:effectLst/>
                        <a:uLnTx/>
                        <a:uFillTx/>
                        <a:latin typeface="Cambria Math" panose="02040503050406030204" pitchFamily="18" charset="0"/>
                        <a:ea typeface="+mn-ea"/>
                        <a:cs typeface="+mn-cs"/>
                      </a:rPr>
                      <m:t>)</m:t>
                    </m:r>
                  </m:oMath>
                </a14:m>
                <a:r>
                  <a:rPr kumimoji="0" lang="en-US" sz="2400" b="0" i="0" u="none" strike="noStrike" kern="0" cap="none" spc="0" normalizeH="0" baseline="0" noProof="0" dirty="0">
                    <a:ln>
                      <a:noFill/>
                    </a:ln>
                    <a:solidFill>
                      <a:sysClr val="windowText" lastClr="000000"/>
                    </a:solidFill>
                    <a:effectLst/>
                    <a:uLnTx/>
                    <a:uFillTx/>
                    <a:latin typeface="Calibri" panose="020F0502020204030204"/>
                    <a:ea typeface="+mn-ea"/>
                    <a:cs typeface="+mn-cs"/>
                  </a:rPr>
                  <a:t>+344.01</a:t>
                </a:r>
              </a:p>
            </p:txBody>
          </p:sp>
        </mc:Choice>
        <mc:Fallback xmlns="">
          <p:sp>
            <p:nvSpPr>
              <p:cNvPr id="8" name="TextBox 3">
                <a:extLst>
                  <a:ext uri="{FF2B5EF4-FFF2-40B4-BE49-F238E27FC236}">
                    <a16:creationId xmlns:a16="http://schemas.microsoft.com/office/drawing/2014/main" id="{D4835308-33F7-480E-9C02-835A768540EC}"/>
                  </a:ext>
                </a:extLst>
              </p:cNvPr>
              <p:cNvSpPr txBox="1">
                <a:spLocks noRot="1" noChangeAspect="1" noMove="1" noResize="1" noEditPoints="1" noAdjustHandles="1" noChangeArrowheads="1" noChangeShapeType="1" noTextEdit="1"/>
              </p:cNvSpPr>
              <p:nvPr/>
            </p:nvSpPr>
            <p:spPr>
              <a:xfrm>
                <a:off x="695036" y="4135429"/>
                <a:ext cx="9280237" cy="522515"/>
              </a:xfrm>
              <a:prstGeom prst="rect">
                <a:avLst/>
              </a:prstGeom>
              <a:blipFill>
                <a:blip r:embed="rId3"/>
                <a:stretch>
                  <a:fillRect t="-2326" b="-20930"/>
                </a:stretch>
              </a:blipFill>
              <a:ln>
                <a:noFill/>
              </a:ln>
              <a:effectLst/>
            </p:spPr>
            <p:txBody>
              <a:bodyPr/>
              <a:lstStyle/>
              <a:p>
                <a:r>
                  <a:rPr lang="en-US">
                    <a:noFill/>
                  </a:rPr>
                  <a:t> </a:t>
                </a:r>
              </a:p>
            </p:txBody>
          </p:sp>
        </mc:Fallback>
      </mc:AlternateContent>
    </p:spTree>
    <p:extLst>
      <p:ext uri="{BB962C8B-B14F-4D97-AF65-F5344CB8AC3E}">
        <p14:creationId xmlns:p14="http://schemas.microsoft.com/office/powerpoint/2010/main" val="4047077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E506F758-FE44-4956-A7A6-683BC2655B2F}"/>
              </a:ext>
            </a:extLst>
          </p:cNvPr>
          <p:cNvSpPr>
            <a:spLocks noGrp="1"/>
          </p:cNvSpPr>
          <p:nvPr>
            <p:ph type="ftr" sz="quarter" idx="11"/>
          </p:nvPr>
        </p:nvSpPr>
        <p:spPr>
          <a:xfrm>
            <a:off x="529771" y="6356350"/>
            <a:ext cx="9880600" cy="365125"/>
          </a:xfrm>
        </p:spPr>
        <p:txBody>
          <a:bodyPr/>
          <a:lstStyle/>
          <a:p>
            <a:pPr algn="l"/>
            <a:r>
              <a:rPr lang="en-GB" dirty="0"/>
              <a:t>UH SPE ML Bootcamp Competition 2020</a:t>
            </a:r>
          </a:p>
        </p:txBody>
      </p:sp>
      <p:sp>
        <p:nvSpPr>
          <p:cNvPr id="5" name="Slide Number Placeholder 4">
            <a:extLst>
              <a:ext uri="{FF2B5EF4-FFF2-40B4-BE49-F238E27FC236}">
                <a16:creationId xmlns:a16="http://schemas.microsoft.com/office/drawing/2014/main" id="{5C060008-4384-4077-8905-22F535EF0748}"/>
              </a:ext>
            </a:extLst>
          </p:cNvPr>
          <p:cNvSpPr>
            <a:spLocks noGrp="1"/>
          </p:cNvSpPr>
          <p:nvPr>
            <p:ph type="sldNum" sz="quarter" idx="12"/>
          </p:nvPr>
        </p:nvSpPr>
        <p:spPr/>
        <p:txBody>
          <a:bodyPr/>
          <a:lstStyle/>
          <a:p>
            <a:fld id="{6C0DC5EE-E788-4909-8A84-628A09471DA7}" type="slidenum">
              <a:rPr lang="en-GB" smtClean="0"/>
              <a:t>11</a:t>
            </a:fld>
            <a:endParaRPr lang="en-GB"/>
          </a:p>
        </p:txBody>
      </p:sp>
      <p:pic>
        <p:nvPicPr>
          <p:cNvPr id="10" name="Picture 9" descr="A close up of a sign&#10;&#10;Description automatically generated">
            <a:extLst>
              <a:ext uri="{FF2B5EF4-FFF2-40B4-BE49-F238E27FC236}">
                <a16:creationId xmlns:a16="http://schemas.microsoft.com/office/drawing/2014/main" id="{8514030B-739B-4084-AC12-FC1CEFE570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471" y="6398758"/>
            <a:ext cx="495300" cy="255367"/>
          </a:xfrm>
          <a:prstGeom prst="rect">
            <a:avLst/>
          </a:prstGeom>
        </p:spPr>
      </p:pic>
      <p:cxnSp>
        <p:nvCxnSpPr>
          <p:cNvPr id="12" name="Straight Connector 11">
            <a:extLst>
              <a:ext uri="{FF2B5EF4-FFF2-40B4-BE49-F238E27FC236}">
                <a16:creationId xmlns:a16="http://schemas.microsoft.com/office/drawing/2014/main" id="{8BDA8CD0-D26B-423C-846E-485DE5AE7AAD}"/>
              </a:ext>
            </a:extLst>
          </p:cNvPr>
          <p:cNvCxnSpPr/>
          <p:nvPr/>
        </p:nvCxnSpPr>
        <p:spPr>
          <a:xfrm>
            <a:off x="5382285" y="6526442"/>
            <a:ext cx="5577840" cy="0"/>
          </a:xfrm>
          <a:prstGeom prst="line">
            <a:avLst/>
          </a:prstGeom>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92D22F97-A823-43E0-BDAA-AEACA7E91A11}"/>
              </a:ext>
            </a:extLst>
          </p:cNvPr>
          <p:cNvSpPr/>
          <p:nvPr/>
        </p:nvSpPr>
        <p:spPr>
          <a:xfrm>
            <a:off x="0" y="-55418"/>
            <a:ext cx="12192000" cy="1074057"/>
          </a:xfrm>
          <a:prstGeom prst="rect">
            <a:avLst/>
          </a:prstGeom>
          <a:solidFill>
            <a:srgbClr val="0C4C9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tabLst>
                <a:tab pos="711200" algn="l"/>
              </a:tabLst>
            </a:pPr>
            <a:r>
              <a:rPr lang="en-GB" sz="3200" b="1" dirty="0">
                <a:latin typeface="Arial Narrow" panose="020B0606020202030204" pitchFamily="34" charset="0"/>
                <a:cs typeface="Arial" panose="020B0604020202020204" pitchFamily="34" charset="0"/>
              </a:rPr>
              <a:t>Recurrent Neural Network (</a:t>
            </a:r>
            <a:r>
              <a:rPr lang="en-GB" sz="3200" b="1" dirty="0" err="1">
                <a:latin typeface="Arial Narrow" panose="020B0606020202030204" pitchFamily="34" charset="0"/>
                <a:cs typeface="Arial" panose="020B0604020202020204" pitchFamily="34" charset="0"/>
              </a:rPr>
              <a:t>SimpleRNN</a:t>
            </a:r>
            <a:r>
              <a:rPr lang="en-GB" sz="3200" b="1" dirty="0">
                <a:latin typeface="Arial Narrow" panose="020B0606020202030204" pitchFamily="34" charset="0"/>
                <a:cs typeface="Arial" panose="020B0604020202020204" pitchFamily="34" charset="0"/>
              </a:rPr>
              <a:t> and LSTM)</a:t>
            </a:r>
          </a:p>
        </p:txBody>
      </p:sp>
      <p:grpSp>
        <p:nvGrpSpPr>
          <p:cNvPr id="11" name="Group 10">
            <a:extLst>
              <a:ext uri="{FF2B5EF4-FFF2-40B4-BE49-F238E27FC236}">
                <a16:creationId xmlns:a16="http://schemas.microsoft.com/office/drawing/2014/main" id="{297F1CE9-6383-4C2B-A3E2-67AAD63946CA}"/>
              </a:ext>
            </a:extLst>
          </p:cNvPr>
          <p:cNvGrpSpPr/>
          <p:nvPr/>
        </p:nvGrpSpPr>
        <p:grpSpPr>
          <a:xfrm>
            <a:off x="134257" y="1188731"/>
            <a:ext cx="6400800" cy="2857500"/>
            <a:chOff x="101600" y="851932"/>
            <a:chExt cx="6400800" cy="2857500"/>
          </a:xfrm>
        </p:grpSpPr>
        <p:grpSp>
          <p:nvGrpSpPr>
            <p:cNvPr id="14" name="Group 13">
              <a:extLst>
                <a:ext uri="{FF2B5EF4-FFF2-40B4-BE49-F238E27FC236}">
                  <a16:creationId xmlns:a16="http://schemas.microsoft.com/office/drawing/2014/main" id="{A2B603D1-C4A8-4AE7-BEC0-A5A4439DB6F1}"/>
                </a:ext>
              </a:extLst>
            </p:cNvPr>
            <p:cNvGrpSpPr/>
            <p:nvPr/>
          </p:nvGrpSpPr>
          <p:grpSpPr>
            <a:xfrm>
              <a:off x="101600" y="890032"/>
              <a:ext cx="6400800" cy="2819400"/>
              <a:chOff x="127000" y="762000"/>
              <a:chExt cx="6400800" cy="2819400"/>
            </a:xfrm>
          </p:grpSpPr>
          <p:grpSp>
            <p:nvGrpSpPr>
              <p:cNvPr id="16" name="Group 15">
                <a:extLst>
                  <a:ext uri="{FF2B5EF4-FFF2-40B4-BE49-F238E27FC236}">
                    <a16:creationId xmlns:a16="http://schemas.microsoft.com/office/drawing/2014/main" id="{01CE9425-3887-475E-85D9-C149C61EE345}"/>
                  </a:ext>
                </a:extLst>
              </p:cNvPr>
              <p:cNvGrpSpPr/>
              <p:nvPr/>
            </p:nvGrpSpPr>
            <p:grpSpPr>
              <a:xfrm>
                <a:off x="127000" y="762000"/>
                <a:ext cx="6357257" cy="2781300"/>
                <a:chOff x="139700" y="647700"/>
                <a:chExt cx="6357257" cy="2781300"/>
              </a:xfrm>
            </p:grpSpPr>
            <p:pic>
              <p:nvPicPr>
                <p:cNvPr id="18" name="Picture 17">
                  <a:extLst>
                    <a:ext uri="{FF2B5EF4-FFF2-40B4-BE49-F238E27FC236}">
                      <a16:creationId xmlns:a16="http://schemas.microsoft.com/office/drawing/2014/main" id="{A983EAA8-F780-4B03-9131-3F8CBE06C088}"/>
                    </a:ext>
                  </a:extLst>
                </p:cNvPr>
                <p:cNvPicPr>
                  <a:picLocks noChangeAspect="1"/>
                </p:cNvPicPr>
                <p:nvPr/>
              </p:nvPicPr>
              <p:blipFill rotWithShape="1">
                <a:blip r:embed="rId4"/>
                <a:srcRect t="22222"/>
                <a:stretch/>
              </p:blipFill>
              <p:spPr>
                <a:xfrm>
                  <a:off x="139700" y="647700"/>
                  <a:ext cx="6357257" cy="2781300"/>
                </a:xfrm>
                <a:prstGeom prst="rect">
                  <a:avLst/>
                </a:prstGeom>
              </p:spPr>
            </p:pic>
            <p:sp>
              <p:nvSpPr>
                <p:cNvPr id="19" name="Rectangle 18">
                  <a:extLst>
                    <a:ext uri="{FF2B5EF4-FFF2-40B4-BE49-F238E27FC236}">
                      <a16:creationId xmlns:a16="http://schemas.microsoft.com/office/drawing/2014/main" id="{2E47A96A-9B89-44AD-A9A7-57799C7E91B4}"/>
                    </a:ext>
                  </a:extLst>
                </p:cNvPr>
                <p:cNvSpPr/>
                <p:nvPr/>
              </p:nvSpPr>
              <p:spPr>
                <a:xfrm>
                  <a:off x="139700" y="3187700"/>
                  <a:ext cx="1701800" cy="241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Rectangle 16">
                <a:extLst>
                  <a:ext uri="{FF2B5EF4-FFF2-40B4-BE49-F238E27FC236}">
                    <a16:creationId xmlns:a16="http://schemas.microsoft.com/office/drawing/2014/main" id="{935B85ED-5426-472F-BE91-50CEF822DCDA}"/>
                  </a:ext>
                </a:extLst>
              </p:cNvPr>
              <p:cNvSpPr/>
              <p:nvPr/>
            </p:nvSpPr>
            <p:spPr>
              <a:xfrm>
                <a:off x="6197600" y="3429000"/>
                <a:ext cx="3302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TextBox 14">
              <a:extLst>
                <a:ext uri="{FF2B5EF4-FFF2-40B4-BE49-F238E27FC236}">
                  <a16:creationId xmlns:a16="http://schemas.microsoft.com/office/drawing/2014/main" id="{041D527F-0E15-4853-9339-40D89CF0DCA1}"/>
                </a:ext>
              </a:extLst>
            </p:cNvPr>
            <p:cNvSpPr txBox="1"/>
            <p:nvPr/>
          </p:nvSpPr>
          <p:spPr>
            <a:xfrm>
              <a:off x="228600" y="851932"/>
              <a:ext cx="3468514" cy="461665"/>
            </a:xfrm>
            <a:prstGeom prst="rect">
              <a:avLst/>
            </a:prstGeom>
            <a:solidFill>
              <a:schemeClr val="bg1"/>
            </a:solidFill>
            <a:ln>
              <a:noFill/>
            </a:ln>
          </p:spPr>
          <p:txBody>
            <a:bodyPr wrap="none" rtlCol="0">
              <a:spAutoFit/>
            </a:bodyPr>
            <a:lstStyle/>
            <a:p>
              <a:r>
                <a:rPr lang="en-US" sz="2400" dirty="0"/>
                <a:t>Recurrent Neural Network</a:t>
              </a:r>
            </a:p>
          </p:txBody>
        </p:sp>
      </p:grpSp>
      <p:sp>
        <p:nvSpPr>
          <p:cNvPr id="32" name="TextBox 31">
            <a:extLst>
              <a:ext uri="{FF2B5EF4-FFF2-40B4-BE49-F238E27FC236}">
                <a16:creationId xmlns:a16="http://schemas.microsoft.com/office/drawing/2014/main" id="{D97F2BD1-D0EB-4620-B60C-43B835631310}"/>
              </a:ext>
            </a:extLst>
          </p:cNvPr>
          <p:cNvSpPr txBox="1"/>
          <p:nvPr/>
        </p:nvSpPr>
        <p:spPr>
          <a:xfrm>
            <a:off x="5882344" y="5866507"/>
            <a:ext cx="5176225" cy="646331"/>
          </a:xfrm>
          <a:prstGeom prst="rect">
            <a:avLst/>
          </a:prstGeom>
          <a:solidFill>
            <a:schemeClr val="bg1"/>
          </a:solidFill>
          <a:ln>
            <a:noFill/>
          </a:ln>
        </p:spPr>
        <p:txBody>
          <a:bodyPr wrap="none" rtlCol="0">
            <a:spAutoFit/>
          </a:bodyPr>
          <a:lstStyle/>
          <a:p>
            <a:pPr marL="285750" indent="-285750">
              <a:buFont typeface="Wingdings" panose="05000000000000000000" pitchFamily="2" charset="2"/>
              <a:buChar char="Ø"/>
            </a:pPr>
            <a:r>
              <a:rPr lang="en-US" b="1" dirty="0">
                <a:effectLst>
                  <a:outerShdw blurRad="38100" dist="38100" dir="2700000" algn="tl">
                    <a:srgbClr val="000000">
                      <a:alpha val="43137"/>
                    </a:srgbClr>
                  </a:outerShdw>
                </a:effectLst>
              </a:rPr>
              <a:t>Remembering older inputs while </a:t>
            </a:r>
          </a:p>
          <a:p>
            <a:r>
              <a:rPr lang="en-US" b="1" dirty="0">
                <a:effectLst>
                  <a:outerShdw blurRad="38100" dist="38100" dir="2700000" algn="tl">
                    <a:srgbClr val="000000">
                      <a:alpha val="43137"/>
                    </a:srgbClr>
                  </a:outerShdw>
                </a:effectLst>
              </a:rPr>
              <a:t>      dynamically updating the weights more recently!</a:t>
            </a:r>
          </a:p>
        </p:txBody>
      </p:sp>
      <p:pic>
        <p:nvPicPr>
          <p:cNvPr id="39" name="Picture 38">
            <a:extLst>
              <a:ext uri="{FF2B5EF4-FFF2-40B4-BE49-F238E27FC236}">
                <a16:creationId xmlns:a16="http://schemas.microsoft.com/office/drawing/2014/main" id="{F866B6BD-D57C-46C2-B318-24F5A72ED6CD}"/>
              </a:ext>
            </a:extLst>
          </p:cNvPr>
          <p:cNvPicPr>
            <a:picLocks noChangeAspect="1"/>
          </p:cNvPicPr>
          <p:nvPr/>
        </p:nvPicPr>
        <p:blipFill rotWithShape="1">
          <a:blip r:embed="rId5"/>
          <a:srcRect t="21694" b="9955"/>
          <a:stretch/>
        </p:blipFill>
        <p:spPr>
          <a:xfrm>
            <a:off x="7612660" y="4609027"/>
            <a:ext cx="3165321" cy="431647"/>
          </a:xfrm>
          <a:prstGeom prst="rect">
            <a:avLst/>
          </a:prstGeom>
        </p:spPr>
      </p:pic>
      <p:pic>
        <p:nvPicPr>
          <p:cNvPr id="40" name="Picture 39">
            <a:extLst>
              <a:ext uri="{FF2B5EF4-FFF2-40B4-BE49-F238E27FC236}">
                <a16:creationId xmlns:a16="http://schemas.microsoft.com/office/drawing/2014/main" id="{2F15BBA0-896D-4FAC-9DC4-DE5A1CC5156D}"/>
              </a:ext>
            </a:extLst>
          </p:cNvPr>
          <p:cNvPicPr>
            <a:picLocks noChangeAspect="1"/>
          </p:cNvPicPr>
          <p:nvPr/>
        </p:nvPicPr>
        <p:blipFill>
          <a:blip r:embed="rId6"/>
          <a:stretch>
            <a:fillRect/>
          </a:stretch>
        </p:blipFill>
        <p:spPr>
          <a:xfrm>
            <a:off x="7595861" y="4996660"/>
            <a:ext cx="3364264" cy="948362"/>
          </a:xfrm>
          <a:prstGeom prst="rect">
            <a:avLst/>
          </a:prstGeom>
        </p:spPr>
      </p:pic>
      <p:grpSp>
        <p:nvGrpSpPr>
          <p:cNvPr id="48" name="Group 47">
            <a:extLst>
              <a:ext uri="{FF2B5EF4-FFF2-40B4-BE49-F238E27FC236}">
                <a16:creationId xmlns:a16="http://schemas.microsoft.com/office/drawing/2014/main" id="{FDABEE16-2C96-45E4-ACB2-07E5B915C0CE}"/>
              </a:ext>
            </a:extLst>
          </p:cNvPr>
          <p:cNvGrpSpPr/>
          <p:nvPr/>
        </p:nvGrpSpPr>
        <p:grpSpPr>
          <a:xfrm>
            <a:off x="134257" y="2525076"/>
            <a:ext cx="1891989" cy="3157735"/>
            <a:chOff x="134257" y="2525076"/>
            <a:chExt cx="1891989" cy="3157735"/>
          </a:xfrm>
        </p:grpSpPr>
        <p:grpSp>
          <p:nvGrpSpPr>
            <p:cNvPr id="24" name="Group 23">
              <a:extLst>
                <a:ext uri="{FF2B5EF4-FFF2-40B4-BE49-F238E27FC236}">
                  <a16:creationId xmlns:a16="http://schemas.microsoft.com/office/drawing/2014/main" id="{C2DCB7A8-D65A-45D1-9E39-FECAD9446A27}"/>
                </a:ext>
              </a:extLst>
            </p:cNvPr>
            <p:cNvGrpSpPr/>
            <p:nvPr/>
          </p:nvGrpSpPr>
          <p:grpSpPr>
            <a:xfrm>
              <a:off x="134257" y="2525076"/>
              <a:ext cx="1701800" cy="3157735"/>
              <a:chOff x="134257" y="2525076"/>
              <a:chExt cx="1701800" cy="3157735"/>
            </a:xfrm>
          </p:grpSpPr>
          <p:pic>
            <p:nvPicPr>
              <p:cNvPr id="20" name="Picture 19">
                <a:extLst>
                  <a:ext uri="{FF2B5EF4-FFF2-40B4-BE49-F238E27FC236}">
                    <a16:creationId xmlns:a16="http://schemas.microsoft.com/office/drawing/2014/main" id="{9870B748-57AC-4FCD-A496-407B4D01C06D}"/>
                  </a:ext>
                </a:extLst>
              </p:cNvPr>
              <p:cNvPicPr>
                <a:picLocks noChangeAspect="1"/>
              </p:cNvPicPr>
              <p:nvPr/>
            </p:nvPicPr>
            <p:blipFill>
              <a:blip r:embed="rId7"/>
              <a:stretch>
                <a:fillRect/>
              </a:stretch>
            </p:blipFill>
            <p:spPr>
              <a:xfrm>
                <a:off x="134257" y="3970031"/>
                <a:ext cx="1701800" cy="1712780"/>
              </a:xfrm>
              <a:prstGeom prst="rect">
                <a:avLst/>
              </a:prstGeom>
              <a:ln>
                <a:solidFill>
                  <a:schemeClr val="accent1"/>
                </a:solidFill>
                <a:prstDash val="dash"/>
              </a:ln>
            </p:spPr>
          </p:pic>
          <p:cxnSp>
            <p:nvCxnSpPr>
              <p:cNvPr id="8" name="Straight Arrow Connector 7">
                <a:extLst>
                  <a:ext uri="{FF2B5EF4-FFF2-40B4-BE49-F238E27FC236}">
                    <a16:creationId xmlns:a16="http://schemas.microsoft.com/office/drawing/2014/main" id="{9E6A9D85-86C0-49CC-95A7-5640A1374D93}"/>
                  </a:ext>
                </a:extLst>
              </p:cNvPr>
              <p:cNvCxnSpPr>
                <a:cxnSpLocks/>
                <a:endCxn id="19" idx="1"/>
              </p:cNvCxnSpPr>
              <p:nvPr/>
            </p:nvCxnSpPr>
            <p:spPr>
              <a:xfrm flipH="1">
                <a:off x="134257" y="2525076"/>
                <a:ext cx="853622" cy="13624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0C30825-C7E3-4A8B-880B-545E4380DBEC}"/>
                  </a:ext>
                </a:extLst>
              </p:cNvPr>
              <p:cNvCxnSpPr>
                <a:cxnSpLocks/>
                <a:endCxn id="19" idx="3"/>
              </p:cNvCxnSpPr>
              <p:nvPr/>
            </p:nvCxnSpPr>
            <p:spPr>
              <a:xfrm>
                <a:off x="1630609" y="2563176"/>
                <a:ext cx="205448" cy="13243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46" name="TextBox 45">
              <a:extLst>
                <a:ext uri="{FF2B5EF4-FFF2-40B4-BE49-F238E27FC236}">
                  <a16:creationId xmlns:a16="http://schemas.microsoft.com/office/drawing/2014/main" id="{D23D8F81-077B-4D40-BA3A-F735A87EE280}"/>
                </a:ext>
              </a:extLst>
            </p:cNvPr>
            <p:cNvSpPr txBox="1"/>
            <p:nvPr/>
          </p:nvSpPr>
          <p:spPr>
            <a:xfrm>
              <a:off x="1644923" y="4039584"/>
              <a:ext cx="381323" cy="369332"/>
            </a:xfrm>
            <a:prstGeom prst="rect">
              <a:avLst/>
            </a:prstGeom>
            <a:noFill/>
          </p:spPr>
          <p:txBody>
            <a:bodyPr wrap="none" rtlCol="0">
              <a:spAutoFit/>
            </a:bodyPr>
            <a:lstStyle/>
            <a:p>
              <a:r>
                <a:rPr lang="en-US" dirty="0" err="1"/>
                <a:t>ht</a:t>
              </a:r>
              <a:endParaRPr lang="en-US" dirty="0"/>
            </a:p>
          </p:txBody>
        </p:sp>
        <p:sp>
          <p:nvSpPr>
            <p:cNvPr id="47" name="TextBox 46">
              <a:extLst>
                <a:ext uri="{FF2B5EF4-FFF2-40B4-BE49-F238E27FC236}">
                  <a16:creationId xmlns:a16="http://schemas.microsoft.com/office/drawing/2014/main" id="{FD296C3B-3D2F-407F-9D03-2C0DE8F83177}"/>
                </a:ext>
              </a:extLst>
            </p:cNvPr>
            <p:cNvSpPr txBox="1"/>
            <p:nvPr/>
          </p:nvSpPr>
          <p:spPr>
            <a:xfrm>
              <a:off x="603834" y="5313479"/>
              <a:ext cx="361702" cy="369332"/>
            </a:xfrm>
            <a:prstGeom prst="rect">
              <a:avLst/>
            </a:prstGeom>
            <a:noFill/>
          </p:spPr>
          <p:txBody>
            <a:bodyPr wrap="none" rtlCol="0">
              <a:spAutoFit/>
            </a:bodyPr>
            <a:lstStyle/>
            <a:p>
              <a:r>
                <a:rPr lang="en-US" dirty="0" err="1"/>
                <a:t>xt</a:t>
              </a:r>
              <a:endParaRPr lang="en-US" dirty="0"/>
            </a:p>
          </p:txBody>
        </p:sp>
      </p:grpSp>
      <p:grpSp>
        <p:nvGrpSpPr>
          <p:cNvPr id="52" name="Group 51">
            <a:extLst>
              <a:ext uri="{FF2B5EF4-FFF2-40B4-BE49-F238E27FC236}">
                <a16:creationId xmlns:a16="http://schemas.microsoft.com/office/drawing/2014/main" id="{3909DD5A-8646-4522-9CEB-0E1050C220A4}"/>
              </a:ext>
            </a:extLst>
          </p:cNvPr>
          <p:cNvGrpSpPr/>
          <p:nvPr/>
        </p:nvGrpSpPr>
        <p:grpSpPr>
          <a:xfrm>
            <a:off x="1319985" y="1121354"/>
            <a:ext cx="10510518" cy="3491056"/>
            <a:chOff x="1485085" y="1101190"/>
            <a:chExt cx="10510518" cy="3491056"/>
          </a:xfrm>
        </p:grpSpPr>
        <p:grpSp>
          <p:nvGrpSpPr>
            <p:cNvPr id="31" name="Group 30">
              <a:extLst>
                <a:ext uri="{FF2B5EF4-FFF2-40B4-BE49-F238E27FC236}">
                  <a16:creationId xmlns:a16="http://schemas.microsoft.com/office/drawing/2014/main" id="{E7155E74-2985-432F-BF3F-F5338E554528}"/>
                </a:ext>
              </a:extLst>
            </p:cNvPr>
            <p:cNvGrpSpPr/>
            <p:nvPr/>
          </p:nvGrpSpPr>
          <p:grpSpPr>
            <a:xfrm>
              <a:off x="1485085" y="1101190"/>
              <a:ext cx="10510518" cy="3491056"/>
              <a:chOff x="1681482" y="2293470"/>
              <a:chExt cx="10510518" cy="3491056"/>
            </a:xfrm>
          </p:grpSpPr>
          <p:pic>
            <p:nvPicPr>
              <p:cNvPr id="25" name="Picture 24">
                <a:extLst>
                  <a:ext uri="{FF2B5EF4-FFF2-40B4-BE49-F238E27FC236}">
                    <a16:creationId xmlns:a16="http://schemas.microsoft.com/office/drawing/2014/main" id="{234295A9-624C-4CAA-A70B-CED00DD3F2F8}"/>
                  </a:ext>
                </a:extLst>
              </p:cNvPr>
              <p:cNvPicPr>
                <a:picLocks noChangeAspect="1"/>
              </p:cNvPicPr>
              <p:nvPr/>
            </p:nvPicPr>
            <p:blipFill rotWithShape="1">
              <a:blip r:embed="rId8"/>
              <a:srcRect t="20833" r="35781" b="8296"/>
              <a:stretch/>
            </p:blipFill>
            <p:spPr>
              <a:xfrm>
                <a:off x="6591437" y="2307936"/>
                <a:ext cx="5600563" cy="3476590"/>
              </a:xfrm>
              <a:prstGeom prst="rect">
                <a:avLst/>
              </a:prstGeom>
              <a:ln>
                <a:solidFill>
                  <a:schemeClr val="tx1"/>
                </a:solidFill>
                <a:prstDash val="dash"/>
              </a:ln>
            </p:spPr>
          </p:pic>
          <p:cxnSp>
            <p:nvCxnSpPr>
              <p:cNvPr id="27" name="Straight Arrow Connector 26">
                <a:extLst>
                  <a:ext uri="{FF2B5EF4-FFF2-40B4-BE49-F238E27FC236}">
                    <a16:creationId xmlns:a16="http://schemas.microsoft.com/office/drawing/2014/main" id="{3E4C2AA9-1DDC-4EF8-A0B9-2039A633465C}"/>
                  </a:ext>
                </a:extLst>
              </p:cNvPr>
              <p:cNvCxnSpPr>
                <a:cxnSpLocks/>
              </p:cNvCxnSpPr>
              <p:nvPr/>
            </p:nvCxnSpPr>
            <p:spPr>
              <a:xfrm flipV="1">
                <a:off x="1681482" y="2293470"/>
                <a:ext cx="4853575" cy="11003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9680BC7A-5E9C-405F-BE5E-95992FDEF6BB}"/>
                  </a:ext>
                </a:extLst>
              </p:cNvPr>
              <p:cNvCxnSpPr>
                <a:cxnSpLocks/>
              </p:cNvCxnSpPr>
              <p:nvPr/>
            </p:nvCxnSpPr>
            <p:spPr>
              <a:xfrm>
                <a:off x="1681482" y="4041722"/>
                <a:ext cx="4866412" cy="17236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49" name="TextBox 48">
              <a:extLst>
                <a:ext uri="{FF2B5EF4-FFF2-40B4-BE49-F238E27FC236}">
                  <a16:creationId xmlns:a16="http://schemas.microsoft.com/office/drawing/2014/main" id="{B1202018-E28F-40CA-BDB2-7155907AD961}"/>
                </a:ext>
              </a:extLst>
            </p:cNvPr>
            <p:cNvSpPr txBox="1"/>
            <p:nvPr/>
          </p:nvSpPr>
          <p:spPr>
            <a:xfrm>
              <a:off x="6432455" y="1686985"/>
              <a:ext cx="385042" cy="369332"/>
            </a:xfrm>
            <a:prstGeom prst="rect">
              <a:avLst/>
            </a:prstGeom>
            <a:noFill/>
          </p:spPr>
          <p:txBody>
            <a:bodyPr wrap="none" rtlCol="0">
              <a:spAutoFit/>
            </a:bodyPr>
            <a:lstStyle/>
            <a:p>
              <a:r>
                <a:rPr lang="en-US" dirty="0"/>
                <a:t>Ct</a:t>
              </a:r>
            </a:p>
          </p:txBody>
        </p:sp>
        <p:sp>
          <p:nvSpPr>
            <p:cNvPr id="50" name="TextBox 49">
              <a:extLst>
                <a:ext uri="{FF2B5EF4-FFF2-40B4-BE49-F238E27FC236}">
                  <a16:creationId xmlns:a16="http://schemas.microsoft.com/office/drawing/2014/main" id="{8FEC5ECB-56E9-4714-AE83-7566229D873C}"/>
                </a:ext>
              </a:extLst>
            </p:cNvPr>
            <p:cNvSpPr txBox="1"/>
            <p:nvPr/>
          </p:nvSpPr>
          <p:spPr>
            <a:xfrm>
              <a:off x="6495648" y="3315862"/>
              <a:ext cx="568874" cy="369332"/>
            </a:xfrm>
            <a:prstGeom prst="rect">
              <a:avLst/>
            </a:prstGeom>
            <a:noFill/>
          </p:spPr>
          <p:txBody>
            <a:bodyPr wrap="none" rtlCol="0">
              <a:spAutoFit/>
            </a:bodyPr>
            <a:lstStyle/>
            <a:p>
              <a:r>
                <a:rPr lang="en-US" dirty="0"/>
                <a:t>ht-1</a:t>
              </a:r>
            </a:p>
          </p:txBody>
        </p:sp>
        <p:sp>
          <p:nvSpPr>
            <p:cNvPr id="51" name="TextBox 50">
              <a:extLst>
                <a:ext uri="{FF2B5EF4-FFF2-40B4-BE49-F238E27FC236}">
                  <a16:creationId xmlns:a16="http://schemas.microsoft.com/office/drawing/2014/main" id="{DBC476AF-BBA6-415C-8592-7789E96BBBAB}"/>
                </a:ext>
              </a:extLst>
            </p:cNvPr>
            <p:cNvSpPr txBox="1"/>
            <p:nvPr/>
          </p:nvSpPr>
          <p:spPr>
            <a:xfrm>
              <a:off x="6571276" y="3915713"/>
              <a:ext cx="361702" cy="369332"/>
            </a:xfrm>
            <a:prstGeom prst="rect">
              <a:avLst/>
            </a:prstGeom>
            <a:noFill/>
          </p:spPr>
          <p:txBody>
            <a:bodyPr wrap="none" rtlCol="0">
              <a:spAutoFit/>
            </a:bodyPr>
            <a:lstStyle/>
            <a:p>
              <a:r>
                <a:rPr lang="en-US" dirty="0" err="1"/>
                <a:t>xt</a:t>
              </a:r>
              <a:endParaRPr lang="en-US" dirty="0"/>
            </a:p>
          </p:txBody>
        </p:sp>
      </p:grpSp>
      <p:grpSp>
        <p:nvGrpSpPr>
          <p:cNvPr id="43" name="Group 42">
            <a:extLst>
              <a:ext uri="{FF2B5EF4-FFF2-40B4-BE49-F238E27FC236}">
                <a16:creationId xmlns:a16="http://schemas.microsoft.com/office/drawing/2014/main" id="{B75DA57F-D5A2-462C-8359-43EA90CAD1F5}"/>
              </a:ext>
            </a:extLst>
          </p:cNvPr>
          <p:cNvGrpSpPr/>
          <p:nvPr/>
        </p:nvGrpSpPr>
        <p:grpSpPr>
          <a:xfrm>
            <a:off x="6858125" y="1137360"/>
            <a:ext cx="1194686" cy="3044944"/>
            <a:chOff x="6858125" y="1137360"/>
            <a:chExt cx="1194686" cy="3044944"/>
          </a:xfrm>
        </p:grpSpPr>
        <p:sp>
          <p:nvSpPr>
            <p:cNvPr id="33" name="Rectangle 32">
              <a:extLst>
                <a:ext uri="{FF2B5EF4-FFF2-40B4-BE49-F238E27FC236}">
                  <a16:creationId xmlns:a16="http://schemas.microsoft.com/office/drawing/2014/main" id="{B3C8A000-46CA-4AF8-BDD7-27CD6ABD4071}"/>
                </a:ext>
              </a:extLst>
            </p:cNvPr>
            <p:cNvSpPr/>
            <p:nvPr/>
          </p:nvSpPr>
          <p:spPr>
            <a:xfrm>
              <a:off x="6936091" y="1715329"/>
              <a:ext cx="991351" cy="2466975"/>
            </a:xfrm>
            <a:prstGeom prst="rect">
              <a:avLst/>
            </a:prstGeom>
            <a:noFill/>
            <a:ln w="28575">
              <a:solidFill>
                <a:srgbClr val="FF000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D466171A-0A12-4EBE-A53D-564C9E1A7AAA}"/>
                </a:ext>
              </a:extLst>
            </p:cNvPr>
            <p:cNvSpPr txBox="1"/>
            <p:nvPr/>
          </p:nvSpPr>
          <p:spPr>
            <a:xfrm>
              <a:off x="6858125" y="1137360"/>
              <a:ext cx="1194686" cy="646331"/>
            </a:xfrm>
            <a:prstGeom prst="rect">
              <a:avLst/>
            </a:prstGeom>
            <a:noFill/>
          </p:spPr>
          <p:txBody>
            <a:bodyPr wrap="none" rtlCol="0">
              <a:spAutoFit/>
            </a:bodyPr>
            <a:lstStyle/>
            <a:p>
              <a:pPr algn="ctr"/>
              <a:r>
                <a:rPr lang="en-US" dirty="0">
                  <a:solidFill>
                    <a:srgbClr val="FF0000"/>
                  </a:solidFill>
                </a:rPr>
                <a:t>Forgetting </a:t>
              </a:r>
            </a:p>
            <a:p>
              <a:pPr algn="ctr"/>
              <a:r>
                <a:rPr lang="en-US" dirty="0">
                  <a:solidFill>
                    <a:srgbClr val="FF0000"/>
                  </a:solidFill>
                </a:rPr>
                <a:t>gate</a:t>
              </a:r>
            </a:p>
          </p:txBody>
        </p:sp>
      </p:grpSp>
      <p:grpSp>
        <p:nvGrpSpPr>
          <p:cNvPr id="44" name="Group 43">
            <a:extLst>
              <a:ext uri="{FF2B5EF4-FFF2-40B4-BE49-F238E27FC236}">
                <a16:creationId xmlns:a16="http://schemas.microsoft.com/office/drawing/2014/main" id="{F7AB241F-84AD-4BDE-A631-D26A5E2D5352}"/>
              </a:ext>
            </a:extLst>
          </p:cNvPr>
          <p:cNvGrpSpPr/>
          <p:nvPr/>
        </p:nvGrpSpPr>
        <p:grpSpPr>
          <a:xfrm>
            <a:off x="7922938" y="1147150"/>
            <a:ext cx="1347220" cy="3036650"/>
            <a:chOff x="7922938" y="1147150"/>
            <a:chExt cx="1347220" cy="3036650"/>
          </a:xfrm>
        </p:grpSpPr>
        <p:sp>
          <p:nvSpPr>
            <p:cNvPr id="34" name="Rectangle 33">
              <a:extLst>
                <a:ext uri="{FF2B5EF4-FFF2-40B4-BE49-F238E27FC236}">
                  <a16:creationId xmlns:a16="http://schemas.microsoft.com/office/drawing/2014/main" id="{674A3495-C828-4E24-9080-21AAE84A0B64}"/>
                </a:ext>
              </a:extLst>
            </p:cNvPr>
            <p:cNvSpPr/>
            <p:nvPr/>
          </p:nvSpPr>
          <p:spPr>
            <a:xfrm>
              <a:off x="7922938" y="1716825"/>
              <a:ext cx="1347220" cy="2466975"/>
            </a:xfrm>
            <a:prstGeom prst="rect">
              <a:avLst/>
            </a:prstGeom>
            <a:noFill/>
            <a:ln w="28575">
              <a:solidFill>
                <a:srgbClr val="FF000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TextBox 36">
              <a:extLst>
                <a:ext uri="{FF2B5EF4-FFF2-40B4-BE49-F238E27FC236}">
                  <a16:creationId xmlns:a16="http://schemas.microsoft.com/office/drawing/2014/main" id="{85508002-44E2-43E6-BFD4-3CFD123E68C0}"/>
                </a:ext>
              </a:extLst>
            </p:cNvPr>
            <p:cNvSpPr txBox="1"/>
            <p:nvPr/>
          </p:nvSpPr>
          <p:spPr>
            <a:xfrm>
              <a:off x="8182684" y="1147150"/>
              <a:ext cx="850874" cy="646331"/>
            </a:xfrm>
            <a:prstGeom prst="rect">
              <a:avLst/>
            </a:prstGeom>
            <a:noFill/>
          </p:spPr>
          <p:txBody>
            <a:bodyPr wrap="none" rtlCol="0">
              <a:spAutoFit/>
            </a:bodyPr>
            <a:lstStyle/>
            <a:p>
              <a:pPr algn="ctr"/>
              <a:r>
                <a:rPr lang="en-US" dirty="0">
                  <a:solidFill>
                    <a:srgbClr val="FF0000"/>
                  </a:solidFill>
                </a:rPr>
                <a:t>Storing</a:t>
              </a:r>
            </a:p>
            <a:p>
              <a:pPr algn="ctr"/>
              <a:r>
                <a:rPr lang="en-US" dirty="0">
                  <a:solidFill>
                    <a:srgbClr val="FF0000"/>
                  </a:solidFill>
                </a:rPr>
                <a:t>gate</a:t>
              </a:r>
            </a:p>
          </p:txBody>
        </p:sp>
      </p:grpSp>
      <p:grpSp>
        <p:nvGrpSpPr>
          <p:cNvPr id="45" name="Group 44">
            <a:extLst>
              <a:ext uri="{FF2B5EF4-FFF2-40B4-BE49-F238E27FC236}">
                <a16:creationId xmlns:a16="http://schemas.microsoft.com/office/drawing/2014/main" id="{66694D6B-6E1A-4DC4-8567-CFA9AAABEEBB}"/>
              </a:ext>
            </a:extLst>
          </p:cNvPr>
          <p:cNvGrpSpPr/>
          <p:nvPr/>
        </p:nvGrpSpPr>
        <p:grpSpPr>
          <a:xfrm>
            <a:off x="9264514" y="1360385"/>
            <a:ext cx="1347220" cy="2821918"/>
            <a:chOff x="9264514" y="1360385"/>
            <a:chExt cx="1347220" cy="2821918"/>
          </a:xfrm>
        </p:grpSpPr>
        <p:sp>
          <p:nvSpPr>
            <p:cNvPr id="35" name="Rectangle 34">
              <a:extLst>
                <a:ext uri="{FF2B5EF4-FFF2-40B4-BE49-F238E27FC236}">
                  <a16:creationId xmlns:a16="http://schemas.microsoft.com/office/drawing/2014/main" id="{6AF9E289-6B74-4B29-9886-495C882969EA}"/>
                </a:ext>
              </a:extLst>
            </p:cNvPr>
            <p:cNvSpPr/>
            <p:nvPr/>
          </p:nvSpPr>
          <p:spPr>
            <a:xfrm>
              <a:off x="9264514" y="1715328"/>
              <a:ext cx="1347220" cy="2466975"/>
            </a:xfrm>
            <a:prstGeom prst="rect">
              <a:avLst/>
            </a:prstGeom>
            <a:noFill/>
            <a:ln w="28575">
              <a:solidFill>
                <a:srgbClr val="FF000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3E7FDC4F-8E99-4B76-AEDC-84ACB7EE3903}"/>
                </a:ext>
              </a:extLst>
            </p:cNvPr>
            <p:cNvSpPr txBox="1"/>
            <p:nvPr/>
          </p:nvSpPr>
          <p:spPr>
            <a:xfrm>
              <a:off x="9653476" y="1360385"/>
              <a:ext cx="856325" cy="369332"/>
            </a:xfrm>
            <a:prstGeom prst="rect">
              <a:avLst/>
            </a:prstGeom>
            <a:noFill/>
          </p:spPr>
          <p:txBody>
            <a:bodyPr wrap="none" rtlCol="0">
              <a:spAutoFit/>
            </a:bodyPr>
            <a:lstStyle/>
            <a:p>
              <a:pPr algn="ctr"/>
              <a:r>
                <a:rPr lang="en-US" dirty="0">
                  <a:solidFill>
                    <a:srgbClr val="FF0000"/>
                  </a:solidFill>
                </a:rPr>
                <a:t>Output</a:t>
              </a:r>
            </a:p>
          </p:txBody>
        </p:sp>
      </p:grpSp>
    </p:spTree>
    <p:extLst>
      <p:ext uri="{BB962C8B-B14F-4D97-AF65-F5344CB8AC3E}">
        <p14:creationId xmlns:p14="http://schemas.microsoft.com/office/powerpoint/2010/main" val="2307777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E506F758-FE44-4956-A7A6-683BC2655B2F}"/>
              </a:ext>
            </a:extLst>
          </p:cNvPr>
          <p:cNvSpPr>
            <a:spLocks noGrp="1"/>
          </p:cNvSpPr>
          <p:nvPr>
            <p:ph type="ftr" sz="quarter" idx="11"/>
          </p:nvPr>
        </p:nvSpPr>
        <p:spPr>
          <a:xfrm>
            <a:off x="529771" y="6356350"/>
            <a:ext cx="9880600" cy="365125"/>
          </a:xfrm>
        </p:spPr>
        <p:txBody>
          <a:bodyPr/>
          <a:lstStyle/>
          <a:p>
            <a:pPr algn="l"/>
            <a:r>
              <a:rPr lang="en-GB" dirty="0"/>
              <a:t>UH SPE ML Bootcamp Competition 2020</a:t>
            </a:r>
          </a:p>
        </p:txBody>
      </p:sp>
      <p:sp>
        <p:nvSpPr>
          <p:cNvPr id="5" name="Slide Number Placeholder 4">
            <a:extLst>
              <a:ext uri="{FF2B5EF4-FFF2-40B4-BE49-F238E27FC236}">
                <a16:creationId xmlns:a16="http://schemas.microsoft.com/office/drawing/2014/main" id="{5C060008-4384-4077-8905-22F535EF0748}"/>
              </a:ext>
            </a:extLst>
          </p:cNvPr>
          <p:cNvSpPr>
            <a:spLocks noGrp="1"/>
          </p:cNvSpPr>
          <p:nvPr>
            <p:ph type="sldNum" sz="quarter" idx="12"/>
          </p:nvPr>
        </p:nvSpPr>
        <p:spPr/>
        <p:txBody>
          <a:bodyPr/>
          <a:lstStyle/>
          <a:p>
            <a:fld id="{6C0DC5EE-E788-4909-8A84-628A09471DA7}" type="slidenum">
              <a:rPr lang="en-GB" smtClean="0"/>
              <a:t>12</a:t>
            </a:fld>
            <a:endParaRPr lang="en-GB"/>
          </a:p>
        </p:txBody>
      </p:sp>
      <p:pic>
        <p:nvPicPr>
          <p:cNvPr id="10" name="Picture 9" descr="A close up of a sign&#10;&#10;Description automatically generated">
            <a:extLst>
              <a:ext uri="{FF2B5EF4-FFF2-40B4-BE49-F238E27FC236}">
                <a16:creationId xmlns:a16="http://schemas.microsoft.com/office/drawing/2014/main" id="{8514030B-739B-4084-AC12-FC1CEFE570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471" y="6398758"/>
            <a:ext cx="495300" cy="255367"/>
          </a:xfrm>
          <a:prstGeom prst="rect">
            <a:avLst/>
          </a:prstGeom>
        </p:spPr>
      </p:pic>
      <p:cxnSp>
        <p:nvCxnSpPr>
          <p:cNvPr id="12" name="Straight Connector 11">
            <a:extLst>
              <a:ext uri="{FF2B5EF4-FFF2-40B4-BE49-F238E27FC236}">
                <a16:creationId xmlns:a16="http://schemas.microsoft.com/office/drawing/2014/main" id="{8BDA8CD0-D26B-423C-846E-485DE5AE7AAD}"/>
              </a:ext>
            </a:extLst>
          </p:cNvPr>
          <p:cNvCxnSpPr/>
          <p:nvPr/>
        </p:nvCxnSpPr>
        <p:spPr>
          <a:xfrm>
            <a:off x="5382285" y="6526442"/>
            <a:ext cx="5577840" cy="0"/>
          </a:xfrm>
          <a:prstGeom prst="line">
            <a:avLst/>
          </a:prstGeom>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92D22F97-A823-43E0-BDAA-AEACA7E91A11}"/>
              </a:ext>
            </a:extLst>
          </p:cNvPr>
          <p:cNvSpPr/>
          <p:nvPr/>
        </p:nvSpPr>
        <p:spPr>
          <a:xfrm>
            <a:off x="0" y="-55418"/>
            <a:ext cx="12192000" cy="1074057"/>
          </a:xfrm>
          <a:prstGeom prst="rect">
            <a:avLst/>
          </a:prstGeom>
          <a:solidFill>
            <a:srgbClr val="0C4C9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tabLst>
                <a:tab pos="711200" algn="l"/>
              </a:tabLst>
            </a:pPr>
            <a:r>
              <a:rPr lang="en-GB" sz="3200" b="1" dirty="0">
                <a:latin typeface="Arial Narrow" panose="020B0606020202030204" pitchFamily="34" charset="0"/>
                <a:cs typeface="Arial" panose="020B0604020202020204" pitchFamily="34" charset="0"/>
              </a:rPr>
              <a:t>Conclusion</a:t>
            </a:r>
          </a:p>
        </p:txBody>
      </p:sp>
      <p:sp>
        <p:nvSpPr>
          <p:cNvPr id="6" name="Content Placeholder 5">
            <a:extLst>
              <a:ext uri="{FF2B5EF4-FFF2-40B4-BE49-F238E27FC236}">
                <a16:creationId xmlns:a16="http://schemas.microsoft.com/office/drawing/2014/main" id="{D1EC5E08-3DD4-4E9A-8797-DFD15D7B4B9A}"/>
              </a:ext>
            </a:extLst>
          </p:cNvPr>
          <p:cNvSpPr>
            <a:spLocks noGrp="1"/>
          </p:cNvSpPr>
          <p:nvPr>
            <p:ph idx="1"/>
          </p:nvPr>
        </p:nvSpPr>
        <p:spPr>
          <a:xfrm>
            <a:off x="529771" y="1188731"/>
            <a:ext cx="11066872" cy="4988232"/>
          </a:xfrm>
          <a:ln w="28575">
            <a:noFill/>
          </a:ln>
        </p:spPr>
        <p:txBody>
          <a:bodyPr>
            <a:noAutofit/>
          </a:bodyPr>
          <a:lstStyle/>
          <a:p>
            <a:pPr>
              <a:lnSpc>
                <a:spcPct val="150000"/>
              </a:lnSpc>
            </a:pPr>
            <a:r>
              <a:rPr lang="en-US" sz="1500" dirty="0">
                <a:latin typeface="Arial" panose="020B0604020202020204" pitchFamily="34" charset="0"/>
                <a:cs typeface="Arial" panose="020B0604020202020204" pitchFamily="34" charset="0"/>
              </a:rPr>
              <a:t>CONTENTS</a:t>
            </a:r>
            <a:endParaRPr lang="en-US" sz="1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14061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E506F758-FE44-4956-A7A6-683BC2655B2F}"/>
              </a:ext>
            </a:extLst>
          </p:cNvPr>
          <p:cNvSpPr>
            <a:spLocks noGrp="1"/>
          </p:cNvSpPr>
          <p:nvPr>
            <p:ph type="ftr" sz="quarter" idx="11"/>
          </p:nvPr>
        </p:nvSpPr>
        <p:spPr>
          <a:xfrm>
            <a:off x="529771" y="6356350"/>
            <a:ext cx="9880600" cy="365125"/>
          </a:xfrm>
        </p:spPr>
        <p:txBody>
          <a:bodyPr/>
          <a:lstStyle/>
          <a:p>
            <a:pPr algn="l"/>
            <a:r>
              <a:rPr lang="en-GB" dirty="0"/>
              <a:t>UH SPE ML Bootcamp Competition 2020</a:t>
            </a:r>
          </a:p>
        </p:txBody>
      </p:sp>
      <p:sp>
        <p:nvSpPr>
          <p:cNvPr id="5" name="Slide Number Placeholder 4">
            <a:extLst>
              <a:ext uri="{FF2B5EF4-FFF2-40B4-BE49-F238E27FC236}">
                <a16:creationId xmlns:a16="http://schemas.microsoft.com/office/drawing/2014/main" id="{5C060008-4384-4077-8905-22F535EF0748}"/>
              </a:ext>
            </a:extLst>
          </p:cNvPr>
          <p:cNvSpPr>
            <a:spLocks noGrp="1"/>
          </p:cNvSpPr>
          <p:nvPr>
            <p:ph type="sldNum" sz="quarter" idx="12"/>
          </p:nvPr>
        </p:nvSpPr>
        <p:spPr/>
        <p:txBody>
          <a:bodyPr/>
          <a:lstStyle/>
          <a:p>
            <a:fld id="{6C0DC5EE-E788-4909-8A84-628A09471DA7}" type="slidenum">
              <a:rPr lang="en-GB" smtClean="0"/>
              <a:t>13</a:t>
            </a:fld>
            <a:endParaRPr lang="en-GB"/>
          </a:p>
        </p:txBody>
      </p:sp>
      <p:pic>
        <p:nvPicPr>
          <p:cNvPr id="10" name="Picture 9" descr="A close up of a sign&#10;&#10;Description automatically generated">
            <a:extLst>
              <a:ext uri="{FF2B5EF4-FFF2-40B4-BE49-F238E27FC236}">
                <a16:creationId xmlns:a16="http://schemas.microsoft.com/office/drawing/2014/main" id="{8514030B-739B-4084-AC12-FC1CEFE570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471" y="6398758"/>
            <a:ext cx="495300" cy="255367"/>
          </a:xfrm>
          <a:prstGeom prst="rect">
            <a:avLst/>
          </a:prstGeom>
        </p:spPr>
      </p:pic>
      <p:cxnSp>
        <p:nvCxnSpPr>
          <p:cNvPr id="12" name="Straight Connector 11">
            <a:extLst>
              <a:ext uri="{FF2B5EF4-FFF2-40B4-BE49-F238E27FC236}">
                <a16:creationId xmlns:a16="http://schemas.microsoft.com/office/drawing/2014/main" id="{8BDA8CD0-D26B-423C-846E-485DE5AE7AAD}"/>
              </a:ext>
            </a:extLst>
          </p:cNvPr>
          <p:cNvCxnSpPr/>
          <p:nvPr/>
        </p:nvCxnSpPr>
        <p:spPr>
          <a:xfrm>
            <a:off x="5382285" y="6526442"/>
            <a:ext cx="5577840" cy="0"/>
          </a:xfrm>
          <a:prstGeom prst="line">
            <a:avLst/>
          </a:prstGeom>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92D22F97-A823-43E0-BDAA-AEACA7E91A11}"/>
              </a:ext>
            </a:extLst>
          </p:cNvPr>
          <p:cNvSpPr/>
          <p:nvPr/>
        </p:nvSpPr>
        <p:spPr>
          <a:xfrm>
            <a:off x="0" y="-55418"/>
            <a:ext cx="12192000" cy="1074057"/>
          </a:xfrm>
          <a:prstGeom prst="rect">
            <a:avLst/>
          </a:prstGeom>
          <a:solidFill>
            <a:srgbClr val="0C4C9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tabLst>
                <a:tab pos="711200" algn="l"/>
              </a:tabLst>
            </a:pPr>
            <a:r>
              <a:rPr lang="en-GB" sz="3200" b="1" dirty="0">
                <a:latin typeface="Arial Narrow" panose="020B0606020202030204" pitchFamily="34" charset="0"/>
                <a:cs typeface="Arial" panose="020B0604020202020204" pitchFamily="34" charset="0"/>
              </a:rPr>
              <a:t>Thank you for your time!</a:t>
            </a:r>
          </a:p>
        </p:txBody>
      </p:sp>
      <p:sp>
        <p:nvSpPr>
          <p:cNvPr id="6" name="Content Placeholder 5">
            <a:extLst>
              <a:ext uri="{FF2B5EF4-FFF2-40B4-BE49-F238E27FC236}">
                <a16:creationId xmlns:a16="http://schemas.microsoft.com/office/drawing/2014/main" id="{D1EC5E08-3DD4-4E9A-8797-DFD15D7B4B9A}"/>
              </a:ext>
            </a:extLst>
          </p:cNvPr>
          <p:cNvSpPr>
            <a:spLocks noGrp="1"/>
          </p:cNvSpPr>
          <p:nvPr>
            <p:ph idx="1"/>
          </p:nvPr>
        </p:nvSpPr>
        <p:spPr>
          <a:xfrm>
            <a:off x="529771" y="1188731"/>
            <a:ext cx="11066872" cy="4988232"/>
          </a:xfrm>
          <a:ln w="28575">
            <a:noFill/>
          </a:ln>
        </p:spPr>
        <p:txBody>
          <a:bodyPr>
            <a:noAutofit/>
          </a:bodyPr>
          <a:lstStyle/>
          <a:p>
            <a:pPr>
              <a:lnSpc>
                <a:spcPct val="150000"/>
              </a:lnSpc>
            </a:pPr>
            <a:r>
              <a:rPr lang="en-US" sz="2000" dirty="0">
                <a:latin typeface="Arial" panose="020B0604020202020204" pitchFamily="34" charset="0"/>
                <a:cs typeface="Arial" panose="020B0604020202020204" pitchFamily="34" charset="0"/>
              </a:rPr>
              <a:t>Special thanks is due to :</a:t>
            </a:r>
          </a:p>
          <a:p>
            <a:pPr lvl="1">
              <a:lnSpc>
                <a:spcPct val="150000"/>
              </a:lnSpc>
            </a:pPr>
            <a:r>
              <a:rPr lang="en-US" sz="1600" dirty="0">
                <a:latin typeface="Arial" panose="020B0604020202020204" pitchFamily="34" charset="0"/>
                <a:cs typeface="Arial" panose="020B0604020202020204" pitchFamily="34" charset="0"/>
              </a:rPr>
              <a:t>UH SPE for putting together this bootcamp</a:t>
            </a:r>
          </a:p>
          <a:p>
            <a:pPr lvl="1">
              <a:lnSpc>
                <a:spcPct val="150000"/>
              </a:lnSpc>
            </a:pPr>
            <a:r>
              <a:rPr lang="en-US" sz="1600" dirty="0" err="1">
                <a:latin typeface="Arial" panose="020B0604020202020204" pitchFamily="34" charset="0"/>
                <a:cs typeface="Arial" panose="020B0604020202020204" pitchFamily="34" charset="0"/>
              </a:rPr>
              <a:t>Huy</a:t>
            </a:r>
            <a:r>
              <a:rPr lang="en-US" sz="1600" dirty="0">
                <a:latin typeface="Arial" panose="020B0604020202020204" pitchFamily="34" charset="0"/>
                <a:cs typeface="Arial" panose="020B0604020202020204" pitchFamily="34" charset="0"/>
              </a:rPr>
              <a:t> Tran for being our mentor</a:t>
            </a:r>
          </a:p>
          <a:p>
            <a:pPr lvl="1">
              <a:lnSpc>
                <a:spcPct val="150000"/>
              </a:lnSpc>
            </a:pPr>
            <a:r>
              <a:rPr lang="en-US" sz="1600" dirty="0">
                <a:latin typeface="Arial" panose="020B0604020202020204" pitchFamily="34" charset="0"/>
                <a:cs typeface="Arial" panose="020B0604020202020204" pitchFamily="34" charset="0"/>
              </a:rPr>
              <a:t>And last but certainly not least to Naveen </a:t>
            </a:r>
            <a:r>
              <a:rPr lang="en-US" sz="1600" dirty="0" err="1">
                <a:latin typeface="Arial" panose="020B0604020202020204" pitchFamily="34" charset="0"/>
                <a:cs typeface="Arial" panose="020B0604020202020204" pitchFamily="34" charset="0"/>
              </a:rPr>
              <a:t>Krishnaraj</a:t>
            </a:r>
            <a:r>
              <a:rPr lang="en-US" sz="1600" dirty="0">
                <a:latin typeface="Arial" panose="020B0604020202020204" pitchFamily="34" charset="0"/>
                <a:cs typeface="Arial" panose="020B0604020202020204" pitchFamily="34" charset="0"/>
              </a:rPr>
              <a:t> for taking the time to make all of this possible</a:t>
            </a:r>
          </a:p>
          <a:p>
            <a:pPr marL="457200" lvl="1" indent="0">
              <a:lnSpc>
                <a:spcPct val="150000"/>
              </a:lnSpc>
              <a:buNone/>
            </a:pPr>
            <a:endParaRPr lang="en-US" sz="11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879204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E506F758-FE44-4956-A7A6-683BC2655B2F}"/>
              </a:ext>
            </a:extLst>
          </p:cNvPr>
          <p:cNvSpPr>
            <a:spLocks noGrp="1"/>
          </p:cNvSpPr>
          <p:nvPr>
            <p:ph type="ftr" sz="quarter" idx="11"/>
          </p:nvPr>
        </p:nvSpPr>
        <p:spPr>
          <a:xfrm>
            <a:off x="529771" y="6356350"/>
            <a:ext cx="9880600" cy="365125"/>
          </a:xfrm>
        </p:spPr>
        <p:txBody>
          <a:bodyPr/>
          <a:lstStyle/>
          <a:p>
            <a:pPr algn="l"/>
            <a:r>
              <a:rPr lang="en-GB" dirty="0"/>
              <a:t>UH SPE ML Bootcamp Competition 2020</a:t>
            </a:r>
          </a:p>
        </p:txBody>
      </p:sp>
      <p:sp>
        <p:nvSpPr>
          <p:cNvPr id="5" name="Slide Number Placeholder 4">
            <a:extLst>
              <a:ext uri="{FF2B5EF4-FFF2-40B4-BE49-F238E27FC236}">
                <a16:creationId xmlns:a16="http://schemas.microsoft.com/office/drawing/2014/main" id="{5C060008-4384-4077-8905-22F535EF0748}"/>
              </a:ext>
            </a:extLst>
          </p:cNvPr>
          <p:cNvSpPr>
            <a:spLocks noGrp="1"/>
          </p:cNvSpPr>
          <p:nvPr>
            <p:ph type="sldNum" sz="quarter" idx="12"/>
          </p:nvPr>
        </p:nvSpPr>
        <p:spPr/>
        <p:txBody>
          <a:bodyPr/>
          <a:lstStyle/>
          <a:p>
            <a:fld id="{6C0DC5EE-E788-4909-8A84-628A09471DA7}" type="slidenum">
              <a:rPr lang="en-GB" smtClean="0"/>
              <a:t>2</a:t>
            </a:fld>
            <a:endParaRPr lang="en-GB"/>
          </a:p>
        </p:txBody>
      </p:sp>
      <p:pic>
        <p:nvPicPr>
          <p:cNvPr id="10" name="Picture 9" descr="A close up of a sign&#10;&#10;Description automatically generated">
            <a:extLst>
              <a:ext uri="{FF2B5EF4-FFF2-40B4-BE49-F238E27FC236}">
                <a16:creationId xmlns:a16="http://schemas.microsoft.com/office/drawing/2014/main" id="{8514030B-739B-4084-AC12-FC1CEFE570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471" y="6398758"/>
            <a:ext cx="495300" cy="255367"/>
          </a:xfrm>
          <a:prstGeom prst="rect">
            <a:avLst/>
          </a:prstGeom>
        </p:spPr>
      </p:pic>
      <p:cxnSp>
        <p:nvCxnSpPr>
          <p:cNvPr id="12" name="Straight Connector 11">
            <a:extLst>
              <a:ext uri="{FF2B5EF4-FFF2-40B4-BE49-F238E27FC236}">
                <a16:creationId xmlns:a16="http://schemas.microsoft.com/office/drawing/2014/main" id="{8BDA8CD0-D26B-423C-846E-485DE5AE7AAD}"/>
              </a:ext>
            </a:extLst>
          </p:cNvPr>
          <p:cNvCxnSpPr/>
          <p:nvPr/>
        </p:nvCxnSpPr>
        <p:spPr>
          <a:xfrm>
            <a:off x="5382285" y="6526442"/>
            <a:ext cx="5577840" cy="0"/>
          </a:xfrm>
          <a:prstGeom prst="line">
            <a:avLst/>
          </a:prstGeom>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92D22F97-A823-43E0-BDAA-AEACA7E91A11}"/>
              </a:ext>
            </a:extLst>
          </p:cNvPr>
          <p:cNvSpPr/>
          <p:nvPr/>
        </p:nvSpPr>
        <p:spPr>
          <a:xfrm>
            <a:off x="0" y="-55418"/>
            <a:ext cx="12192000" cy="1074057"/>
          </a:xfrm>
          <a:prstGeom prst="rect">
            <a:avLst/>
          </a:prstGeom>
          <a:solidFill>
            <a:srgbClr val="0C4C9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tabLst>
                <a:tab pos="711200" algn="l"/>
              </a:tabLst>
            </a:pPr>
            <a:r>
              <a:rPr lang="en-GB" sz="3200" b="1" dirty="0">
                <a:latin typeface="Arial Narrow" panose="020B0606020202030204" pitchFamily="34" charset="0"/>
                <a:cs typeface="Arial" panose="020B0604020202020204" pitchFamily="34" charset="0"/>
              </a:rPr>
              <a:t>Objective:</a:t>
            </a:r>
          </a:p>
        </p:txBody>
      </p:sp>
      <p:sp>
        <p:nvSpPr>
          <p:cNvPr id="6" name="Content Placeholder 5">
            <a:extLst>
              <a:ext uri="{FF2B5EF4-FFF2-40B4-BE49-F238E27FC236}">
                <a16:creationId xmlns:a16="http://schemas.microsoft.com/office/drawing/2014/main" id="{D1EC5E08-3DD4-4E9A-8797-DFD15D7B4B9A}"/>
              </a:ext>
            </a:extLst>
          </p:cNvPr>
          <p:cNvSpPr>
            <a:spLocks noGrp="1"/>
          </p:cNvSpPr>
          <p:nvPr>
            <p:ph idx="1"/>
          </p:nvPr>
        </p:nvSpPr>
        <p:spPr>
          <a:xfrm>
            <a:off x="529771" y="1188731"/>
            <a:ext cx="5566229" cy="4988232"/>
          </a:xfrm>
          <a:ln w="28575">
            <a:noFill/>
          </a:ln>
        </p:spPr>
        <p:txBody>
          <a:bodyPr>
            <a:noAutofit/>
          </a:bodyPr>
          <a:lstStyle/>
          <a:p>
            <a:pPr>
              <a:lnSpc>
                <a:spcPct val="150000"/>
              </a:lnSpc>
            </a:pPr>
            <a:r>
              <a:rPr lang="en-US" sz="1500" dirty="0">
                <a:latin typeface="Arial" panose="020B0604020202020204" pitchFamily="34" charset="0"/>
                <a:cs typeface="Arial" panose="020B0604020202020204" pitchFamily="34" charset="0"/>
              </a:rPr>
              <a:t>The oilfield service industry is facing especially difficult times due to a decrease in demand for oil and natural gas brought on by the Covid-19 Pandemic.</a:t>
            </a:r>
          </a:p>
          <a:p>
            <a:pPr>
              <a:lnSpc>
                <a:spcPct val="150000"/>
              </a:lnSpc>
            </a:pPr>
            <a:r>
              <a:rPr lang="en-US" sz="1500" dirty="0">
                <a:latin typeface="Arial" panose="020B0604020202020204" pitchFamily="34" charset="0"/>
                <a:cs typeface="Arial" panose="020B0604020202020204" pitchFamily="34" charset="0"/>
              </a:rPr>
              <a:t>Oilfield service companies seek to accurately forecast the size of the oil market in the coming months by predicting rig count.</a:t>
            </a:r>
          </a:p>
          <a:p>
            <a:pPr>
              <a:lnSpc>
                <a:spcPct val="150000"/>
              </a:lnSpc>
            </a:pPr>
            <a:r>
              <a:rPr lang="en-US" sz="1500" dirty="0">
                <a:latin typeface="Arial" panose="020B0604020202020204" pitchFamily="34" charset="0"/>
                <a:cs typeface="Arial" panose="020B0604020202020204" pitchFamily="34" charset="0"/>
              </a:rPr>
              <a:t>The rig count represents the number of active rigs that are in operation and are the possible customers of oilfield services companies.</a:t>
            </a:r>
          </a:p>
          <a:p>
            <a:pPr>
              <a:lnSpc>
                <a:spcPct val="150000"/>
              </a:lnSpc>
            </a:pPr>
            <a:r>
              <a:rPr lang="en-US" sz="1500" dirty="0">
                <a:latin typeface="Arial" panose="020B0604020202020204" pitchFamily="34" charset="0"/>
                <a:cs typeface="Arial" panose="020B0604020202020204" pitchFamily="34" charset="0"/>
              </a:rPr>
              <a:t>This project will forecast the future rig count and give service providers a reference point to predict the prospective market.</a:t>
            </a:r>
          </a:p>
        </p:txBody>
      </p:sp>
      <p:pic>
        <p:nvPicPr>
          <p:cNvPr id="3" name="Picture 2">
            <a:extLst>
              <a:ext uri="{FF2B5EF4-FFF2-40B4-BE49-F238E27FC236}">
                <a16:creationId xmlns:a16="http://schemas.microsoft.com/office/drawing/2014/main" id="{4A41A0E4-D40C-4216-AC91-91BC3FA439A4}"/>
              </a:ext>
            </a:extLst>
          </p:cNvPr>
          <p:cNvPicPr>
            <a:picLocks noChangeAspect="1"/>
          </p:cNvPicPr>
          <p:nvPr/>
        </p:nvPicPr>
        <p:blipFill>
          <a:blip r:embed="rId3"/>
          <a:stretch>
            <a:fillRect/>
          </a:stretch>
        </p:blipFill>
        <p:spPr>
          <a:xfrm>
            <a:off x="6445737" y="1968347"/>
            <a:ext cx="4329726" cy="3429000"/>
          </a:xfrm>
          <a:prstGeom prst="rect">
            <a:avLst/>
          </a:prstGeom>
        </p:spPr>
      </p:pic>
    </p:spTree>
    <p:extLst>
      <p:ext uri="{BB962C8B-B14F-4D97-AF65-F5344CB8AC3E}">
        <p14:creationId xmlns:p14="http://schemas.microsoft.com/office/powerpoint/2010/main" val="13916945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E506F758-FE44-4956-A7A6-683BC2655B2F}"/>
              </a:ext>
            </a:extLst>
          </p:cNvPr>
          <p:cNvSpPr>
            <a:spLocks noGrp="1"/>
          </p:cNvSpPr>
          <p:nvPr>
            <p:ph type="ftr" sz="quarter" idx="11"/>
          </p:nvPr>
        </p:nvSpPr>
        <p:spPr>
          <a:xfrm>
            <a:off x="529771" y="6356350"/>
            <a:ext cx="9880600" cy="365125"/>
          </a:xfrm>
        </p:spPr>
        <p:txBody>
          <a:bodyPr/>
          <a:lstStyle/>
          <a:p>
            <a:pPr algn="l"/>
            <a:r>
              <a:rPr lang="en-GB" dirty="0"/>
              <a:t>UH SPE ML Bootcamp Competition 2020</a:t>
            </a:r>
          </a:p>
        </p:txBody>
      </p:sp>
      <p:sp>
        <p:nvSpPr>
          <p:cNvPr id="5" name="Slide Number Placeholder 4">
            <a:extLst>
              <a:ext uri="{FF2B5EF4-FFF2-40B4-BE49-F238E27FC236}">
                <a16:creationId xmlns:a16="http://schemas.microsoft.com/office/drawing/2014/main" id="{5C060008-4384-4077-8905-22F535EF0748}"/>
              </a:ext>
            </a:extLst>
          </p:cNvPr>
          <p:cNvSpPr>
            <a:spLocks noGrp="1"/>
          </p:cNvSpPr>
          <p:nvPr>
            <p:ph type="sldNum" sz="quarter" idx="12"/>
          </p:nvPr>
        </p:nvSpPr>
        <p:spPr/>
        <p:txBody>
          <a:bodyPr/>
          <a:lstStyle/>
          <a:p>
            <a:fld id="{6C0DC5EE-E788-4909-8A84-628A09471DA7}" type="slidenum">
              <a:rPr lang="en-GB" smtClean="0"/>
              <a:t>3</a:t>
            </a:fld>
            <a:endParaRPr lang="en-GB"/>
          </a:p>
        </p:txBody>
      </p:sp>
      <p:pic>
        <p:nvPicPr>
          <p:cNvPr id="10" name="Picture 9" descr="A close up of a sign&#10;&#10;Description automatically generated">
            <a:extLst>
              <a:ext uri="{FF2B5EF4-FFF2-40B4-BE49-F238E27FC236}">
                <a16:creationId xmlns:a16="http://schemas.microsoft.com/office/drawing/2014/main" id="{8514030B-739B-4084-AC12-FC1CEFE570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471" y="6398758"/>
            <a:ext cx="495300" cy="255367"/>
          </a:xfrm>
          <a:prstGeom prst="rect">
            <a:avLst/>
          </a:prstGeom>
        </p:spPr>
      </p:pic>
      <p:sp>
        <p:nvSpPr>
          <p:cNvPr id="13" name="Rectangle 12">
            <a:extLst>
              <a:ext uri="{FF2B5EF4-FFF2-40B4-BE49-F238E27FC236}">
                <a16:creationId xmlns:a16="http://schemas.microsoft.com/office/drawing/2014/main" id="{92D22F97-A823-43E0-BDAA-AEACA7E91A11}"/>
              </a:ext>
            </a:extLst>
          </p:cNvPr>
          <p:cNvSpPr/>
          <p:nvPr/>
        </p:nvSpPr>
        <p:spPr>
          <a:xfrm>
            <a:off x="0" y="-55418"/>
            <a:ext cx="12192000" cy="1074057"/>
          </a:xfrm>
          <a:prstGeom prst="rect">
            <a:avLst/>
          </a:prstGeom>
          <a:solidFill>
            <a:srgbClr val="0C4C9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tabLst>
                <a:tab pos="711200" algn="l"/>
              </a:tabLst>
            </a:pPr>
            <a:r>
              <a:rPr lang="en-US" sz="3200" b="1" dirty="0">
                <a:latin typeface="Arial" panose="020B0604020202020204" pitchFamily="34" charset="0"/>
                <a:cs typeface="Arial" panose="020B0604020202020204" pitchFamily="34" charset="0"/>
              </a:rPr>
              <a:t>Initial Data</a:t>
            </a:r>
            <a:r>
              <a:rPr lang="en-GB" sz="3200" b="1" dirty="0">
                <a:latin typeface="Arial" panose="020B0604020202020204" pitchFamily="34" charset="0"/>
                <a:cs typeface="Arial" panose="020B0604020202020204" pitchFamily="34" charset="0"/>
              </a:rPr>
              <a:t> </a:t>
            </a:r>
            <a:r>
              <a:rPr lang="en-GB" sz="3200" b="1" dirty="0">
                <a:latin typeface="Arial Narrow" panose="020B0606020202030204" pitchFamily="34" charset="0"/>
                <a:cs typeface="Arial" panose="020B0604020202020204" pitchFamily="34" charset="0"/>
              </a:rPr>
              <a:t>Set</a:t>
            </a:r>
            <a:endParaRPr lang="en-US" sz="3200" dirty="0"/>
          </a:p>
        </p:txBody>
      </p:sp>
      <p:pic>
        <p:nvPicPr>
          <p:cNvPr id="11" name="Picture 4">
            <a:extLst>
              <a:ext uri="{FF2B5EF4-FFF2-40B4-BE49-F238E27FC236}">
                <a16:creationId xmlns:a16="http://schemas.microsoft.com/office/drawing/2014/main" id="{E1023E77-7C18-0F4D-ABED-C1009A4E69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7063" y="2680302"/>
            <a:ext cx="5550354" cy="396657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8DE9F4A0-C9E5-6E43-9E89-718482616527}"/>
              </a:ext>
            </a:extLst>
          </p:cNvPr>
          <p:cNvPicPr>
            <a:picLocks noChangeAspect="1"/>
          </p:cNvPicPr>
          <p:nvPr/>
        </p:nvPicPr>
        <p:blipFill>
          <a:blip r:embed="rId4"/>
          <a:stretch>
            <a:fillRect/>
          </a:stretch>
        </p:blipFill>
        <p:spPr>
          <a:xfrm>
            <a:off x="2223376" y="1105259"/>
            <a:ext cx="2628415" cy="1575043"/>
          </a:xfrm>
          <a:prstGeom prst="rect">
            <a:avLst/>
          </a:prstGeom>
        </p:spPr>
      </p:pic>
      <p:pic>
        <p:nvPicPr>
          <p:cNvPr id="15" name="Picture 14">
            <a:extLst>
              <a:ext uri="{FF2B5EF4-FFF2-40B4-BE49-F238E27FC236}">
                <a16:creationId xmlns:a16="http://schemas.microsoft.com/office/drawing/2014/main" id="{A412298F-E660-2249-A5BE-0271B1183031}"/>
              </a:ext>
            </a:extLst>
          </p:cNvPr>
          <p:cNvPicPr>
            <a:picLocks noChangeAspect="1"/>
          </p:cNvPicPr>
          <p:nvPr/>
        </p:nvPicPr>
        <p:blipFill>
          <a:blip r:embed="rId5"/>
          <a:stretch>
            <a:fillRect/>
          </a:stretch>
        </p:blipFill>
        <p:spPr>
          <a:xfrm>
            <a:off x="8820255" y="1159802"/>
            <a:ext cx="1590116" cy="1769136"/>
          </a:xfrm>
          <a:prstGeom prst="rect">
            <a:avLst/>
          </a:prstGeom>
        </p:spPr>
      </p:pic>
      <p:pic>
        <p:nvPicPr>
          <p:cNvPr id="16" name="Picture 15">
            <a:extLst>
              <a:ext uri="{FF2B5EF4-FFF2-40B4-BE49-F238E27FC236}">
                <a16:creationId xmlns:a16="http://schemas.microsoft.com/office/drawing/2014/main" id="{8B07FD19-9096-6141-A085-004D2348F52A}"/>
              </a:ext>
            </a:extLst>
          </p:cNvPr>
          <p:cNvPicPr>
            <a:picLocks noChangeAspect="1"/>
          </p:cNvPicPr>
          <p:nvPr/>
        </p:nvPicPr>
        <p:blipFill>
          <a:blip r:embed="rId6"/>
          <a:stretch>
            <a:fillRect/>
          </a:stretch>
        </p:blipFill>
        <p:spPr>
          <a:xfrm>
            <a:off x="6654167" y="2986088"/>
            <a:ext cx="5366383" cy="3678237"/>
          </a:xfrm>
          <a:prstGeom prst="rect">
            <a:avLst/>
          </a:prstGeom>
        </p:spPr>
      </p:pic>
    </p:spTree>
    <p:extLst>
      <p:ext uri="{BB962C8B-B14F-4D97-AF65-F5344CB8AC3E}">
        <p14:creationId xmlns:p14="http://schemas.microsoft.com/office/powerpoint/2010/main" val="38734049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E506F758-FE44-4956-A7A6-683BC2655B2F}"/>
              </a:ext>
            </a:extLst>
          </p:cNvPr>
          <p:cNvSpPr>
            <a:spLocks noGrp="1"/>
          </p:cNvSpPr>
          <p:nvPr>
            <p:ph type="ftr" sz="quarter" idx="11"/>
          </p:nvPr>
        </p:nvSpPr>
        <p:spPr>
          <a:xfrm>
            <a:off x="529771" y="6356350"/>
            <a:ext cx="9880600" cy="365125"/>
          </a:xfrm>
        </p:spPr>
        <p:txBody>
          <a:bodyPr/>
          <a:lstStyle/>
          <a:p>
            <a:pPr algn="l"/>
            <a:r>
              <a:rPr lang="en-GB" dirty="0"/>
              <a:t>UH SPE ML Bootcamp Competition 2020</a:t>
            </a:r>
          </a:p>
        </p:txBody>
      </p:sp>
      <p:sp>
        <p:nvSpPr>
          <p:cNvPr id="5" name="Slide Number Placeholder 4">
            <a:extLst>
              <a:ext uri="{FF2B5EF4-FFF2-40B4-BE49-F238E27FC236}">
                <a16:creationId xmlns:a16="http://schemas.microsoft.com/office/drawing/2014/main" id="{5C060008-4384-4077-8905-22F535EF0748}"/>
              </a:ext>
            </a:extLst>
          </p:cNvPr>
          <p:cNvSpPr>
            <a:spLocks noGrp="1"/>
          </p:cNvSpPr>
          <p:nvPr>
            <p:ph type="sldNum" sz="quarter" idx="12"/>
          </p:nvPr>
        </p:nvSpPr>
        <p:spPr/>
        <p:txBody>
          <a:bodyPr/>
          <a:lstStyle/>
          <a:p>
            <a:fld id="{6C0DC5EE-E788-4909-8A84-628A09471DA7}" type="slidenum">
              <a:rPr lang="en-GB" smtClean="0"/>
              <a:t>4</a:t>
            </a:fld>
            <a:endParaRPr lang="en-GB"/>
          </a:p>
        </p:txBody>
      </p:sp>
      <p:pic>
        <p:nvPicPr>
          <p:cNvPr id="10" name="Picture 9" descr="A close up of a sign&#10;&#10;Description automatically generated">
            <a:extLst>
              <a:ext uri="{FF2B5EF4-FFF2-40B4-BE49-F238E27FC236}">
                <a16:creationId xmlns:a16="http://schemas.microsoft.com/office/drawing/2014/main" id="{8514030B-739B-4084-AC12-FC1CEFE570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471" y="6398758"/>
            <a:ext cx="495300" cy="255367"/>
          </a:xfrm>
          <a:prstGeom prst="rect">
            <a:avLst/>
          </a:prstGeom>
        </p:spPr>
      </p:pic>
      <p:cxnSp>
        <p:nvCxnSpPr>
          <p:cNvPr id="12" name="Straight Connector 11">
            <a:extLst>
              <a:ext uri="{FF2B5EF4-FFF2-40B4-BE49-F238E27FC236}">
                <a16:creationId xmlns:a16="http://schemas.microsoft.com/office/drawing/2014/main" id="{8BDA8CD0-D26B-423C-846E-485DE5AE7AAD}"/>
              </a:ext>
            </a:extLst>
          </p:cNvPr>
          <p:cNvCxnSpPr/>
          <p:nvPr/>
        </p:nvCxnSpPr>
        <p:spPr>
          <a:xfrm>
            <a:off x="5382285" y="6526442"/>
            <a:ext cx="5577840" cy="0"/>
          </a:xfrm>
          <a:prstGeom prst="line">
            <a:avLst/>
          </a:prstGeom>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92D22F97-A823-43E0-BDAA-AEACA7E91A11}"/>
              </a:ext>
            </a:extLst>
          </p:cNvPr>
          <p:cNvSpPr/>
          <p:nvPr/>
        </p:nvSpPr>
        <p:spPr>
          <a:xfrm>
            <a:off x="0" y="-55418"/>
            <a:ext cx="12192000" cy="1074057"/>
          </a:xfrm>
          <a:prstGeom prst="rect">
            <a:avLst/>
          </a:prstGeom>
          <a:solidFill>
            <a:srgbClr val="0C4C9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tabLst>
                <a:tab pos="711200" algn="l"/>
              </a:tabLst>
            </a:pPr>
            <a:r>
              <a:rPr lang="en-US" sz="3200" b="1" dirty="0">
                <a:latin typeface="Arial" panose="020B0604020202020204" pitchFamily="34" charset="0"/>
                <a:cs typeface="Arial" panose="020B0604020202020204" pitchFamily="34" charset="0"/>
              </a:rPr>
              <a:t>Box Plots Raw Data</a:t>
            </a:r>
          </a:p>
        </p:txBody>
      </p:sp>
      <p:pic>
        <p:nvPicPr>
          <p:cNvPr id="11" name="Picture 10">
            <a:extLst>
              <a:ext uri="{FF2B5EF4-FFF2-40B4-BE49-F238E27FC236}">
                <a16:creationId xmlns:a16="http://schemas.microsoft.com/office/drawing/2014/main" id="{EAA04EFA-D542-8C4F-9EDC-8A8C19C2EEC1}"/>
              </a:ext>
            </a:extLst>
          </p:cNvPr>
          <p:cNvPicPr>
            <a:picLocks noChangeAspect="1"/>
          </p:cNvPicPr>
          <p:nvPr/>
        </p:nvPicPr>
        <p:blipFill rotWithShape="1">
          <a:blip r:embed="rId3"/>
          <a:srcRect l="31795"/>
          <a:stretch/>
        </p:blipFill>
        <p:spPr>
          <a:xfrm>
            <a:off x="6645653" y="4747175"/>
            <a:ext cx="1290639" cy="1689100"/>
          </a:xfrm>
          <a:prstGeom prst="rect">
            <a:avLst/>
          </a:prstGeom>
        </p:spPr>
      </p:pic>
      <p:pic>
        <p:nvPicPr>
          <p:cNvPr id="14" name="Picture 13">
            <a:extLst>
              <a:ext uri="{FF2B5EF4-FFF2-40B4-BE49-F238E27FC236}">
                <a16:creationId xmlns:a16="http://schemas.microsoft.com/office/drawing/2014/main" id="{8B89967D-79A4-A34F-9D3B-665F2B026964}"/>
              </a:ext>
            </a:extLst>
          </p:cNvPr>
          <p:cNvPicPr>
            <a:picLocks noChangeAspect="1"/>
          </p:cNvPicPr>
          <p:nvPr/>
        </p:nvPicPr>
        <p:blipFill>
          <a:blip r:embed="rId4"/>
          <a:stretch>
            <a:fillRect/>
          </a:stretch>
        </p:blipFill>
        <p:spPr>
          <a:xfrm>
            <a:off x="8051771" y="1277712"/>
            <a:ext cx="4140229" cy="2996519"/>
          </a:xfrm>
          <a:prstGeom prst="rect">
            <a:avLst/>
          </a:prstGeom>
        </p:spPr>
      </p:pic>
      <p:pic>
        <p:nvPicPr>
          <p:cNvPr id="15" name="Picture 2">
            <a:extLst>
              <a:ext uri="{FF2B5EF4-FFF2-40B4-BE49-F238E27FC236}">
                <a16:creationId xmlns:a16="http://schemas.microsoft.com/office/drawing/2014/main" id="{46F95744-EBDD-0546-8395-99C671DEFB0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64786" y="1266275"/>
            <a:ext cx="4025857" cy="300795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a:extLst>
              <a:ext uri="{FF2B5EF4-FFF2-40B4-BE49-F238E27FC236}">
                <a16:creationId xmlns:a16="http://schemas.microsoft.com/office/drawing/2014/main" id="{EB8481FE-D6BA-5E48-BC57-DC9E5B573E6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493" y="1266275"/>
            <a:ext cx="4025857" cy="3007956"/>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EDF4104C-054B-6B44-B4F6-6B12CCDBAF68}"/>
              </a:ext>
            </a:extLst>
          </p:cNvPr>
          <p:cNvPicPr>
            <a:picLocks noChangeAspect="1"/>
          </p:cNvPicPr>
          <p:nvPr/>
        </p:nvPicPr>
        <p:blipFill rotWithShape="1">
          <a:blip r:embed="rId7"/>
          <a:srcRect l="18966" r="42098"/>
          <a:stretch/>
        </p:blipFill>
        <p:spPr>
          <a:xfrm>
            <a:off x="5105204" y="4495799"/>
            <a:ext cx="1290638" cy="1930400"/>
          </a:xfrm>
          <a:prstGeom prst="rect">
            <a:avLst/>
          </a:prstGeom>
        </p:spPr>
      </p:pic>
      <p:grpSp>
        <p:nvGrpSpPr>
          <p:cNvPr id="18" name="Group 17">
            <a:extLst>
              <a:ext uri="{FF2B5EF4-FFF2-40B4-BE49-F238E27FC236}">
                <a16:creationId xmlns:a16="http://schemas.microsoft.com/office/drawing/2014/main" id="{ACBA8A96-7821-4F45-87D5-8B12E55523DE}"/>
              </a:ext>
            </a:extLst>
          </p:cNvPr>
          <p:cNvGrpSpPr/>
          <p:nvPr/>
        </p:nvGrpSpPr>
        <p:grpSpPr>
          <a:xfrm>
            <a:off x="2797971" y="4495799"/>
            <a:ext cx="2014536" cy="1930400"/>
            <a:chOff x="2262189" y="4116387"/>
            <a:chExt cx="2014536" cy="1930400"/>
          </a:xfrm>
        </p:grpSpPr>
        <p:pic>
          <p:nvPicPr>
            <p:cNvPr id="19" name="Picture 18">
              <a:extLst>
                <a:ext uri="{FF2B5EF4-FFF2-40B4-BE49-F238E27FC236}">
                  <a16:creationId xmlns:a16="http://schemas.microsoft.com/office/drawing/2014/main" id="{1DE83473-1536-0345-8532-C642C8CAE839}"/>
                </a:ext>
              </a:extLst>
            </p:cNvPr>
            <p:cNvPicPr>
              <a:picLocks noChangeAspect="1"/>
            </p:cNvPicPr>
            <p:nvPr/>
          </p:nvPicPr>
          <p:blipFill rotWithShape="1">
            <a:blip r:embed="rId7"/>
            <a:srcRect r="81035"/>
            <a:stretch/>
          </p:blipFill>
          <p:spPr>
            <a:xfrm>
              <a:off x="2262189" y="4116387"/>
              <a:ext cx="628648" cy="1930400"/>
            </a:xfrm>
            <a:prstGeom prst="rect">
              <a:avLst/>
            </a:prstGeom>
          </p:spPr>
        </p:pic>
        <p:pic>
          <p:nvPicPr>
            <p:cNvPr id="20" name="Picture 19">
              <a:extLst>
                <a:ext uri="{FF2B5EF4-FFF2-40B4-BE49-F238E27FC236}">
                  <a16:creationId xmlns:a16="http://schemas.microsoft.com/office/drawing/2014/main" id="{F8A43532-ADC2-D440-92E3-4DB176E9F2C0}"/>
                </a:ext>
              </a:extLst>
            </p:cNvPr>
            <p:cNvPicPr>
              <a:picLocks noChangeAspect="1"/>
            </p:cNvPicPr>
            <p:nvPr/>
          </p:nvPicPr>
          <p:blipFill rotWithShape="1">
            <a:blip r:embed="rId7"/>
            <a:srcRect l="58190"/>
            <a:stretch/>
          </p:blipFill>
          <p:spPr>
            <a:xfrm>
              <a:off x="2890837" y="4116387"/>
              <a:ext cx="1385888" cy="1930400"/>
            </a:xfrm>
            <a:prstGeom prst="rect">
              <a:avLst/>
            </a:prstGeom>
          </p:spPr>
        </p:pic>
      </p:grpSp>
      <p:sp>
        <p:nvSpPr>
          <p:cNvPr id="7" name="TextBox 6">
            <a:extLst>
              <a:ext uri="{FF2B5EF4-FFF2-40B4-BE49-F238E27FC236}">
                <a16:creationId xmlns:a16="http://schemas.microsoft.com/office/drawing/2014/main" id="{07D3F477-C94C-A34B-B817-8C7E73FFD0E7}"/>
              </a:ext>
            </a:extLst>
          </p:cNvPr>
          <p:cNvSpPr txBox="1"/>
          <p:nvPr/>
        </p:nvSpPr>
        <p:spPr>
          <a:xfrm>
            <a:off x="6849157" y="4444323"/>
            <a:ext cx="961674" cy="338554"/>
          </a:xfrm>
          <a:prstGeom prst="rect">
            <a:avLst/>
          </a:prstGeom>
          <a:noFill/>
        </p:spPr>
        <p:txBody>
          <a:bodyPr wrap="none" rtlCol="0">
            <a:spAutoFit/>
          </a:bodyPr>
          <a:lstStyle/>
          <a:p>
            <a:r>
              <a:rPr lang="en-US" sz="1600" dirty="0">
                <a:solidFill>
                  <a:srgbClr val="4D4D4D"/>
                </a:solidFill>
              </a:rPr>
              <a:t>Rig count</a:t>
            </a:r>
          </a:p>
        </p:txBody>
      </p:sp>
    </p:spTree>
    <p:extLst>
      <p:ext uri="{BB962C8B-B14F-4D97-AF65-F5344CB8AC3E}">
        <p14:creationId xmlns:p14="http://schemas.microsoft.com/office/powerpoint/2010/main" val="2293914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E506F758-FE44-4956-A7A6-683BC2655B2F}"/>
              </a:ext>
            </a:extLst>
          </p:cNvPr>
          <p:cNvSpPr>
            <a:spLocks noGrp="1"/>
          </p:cNvSpPr>
          <p:nvPr>
            <p:ph type="ftr" sz="quarter" idx="11"/>
          </p:nvPr>
        </p:nvSpPr>
        <p:spPr>
          <a:xfrm>
            <a:off x="529771" y="6356350"/>
            <a:ext cx="9880600" cy="365125"/>
          </a:xfrm>
        </p:spPr>
        <p:txBody>
          <a:bodyPr/>
          <a:lstStyle/>
          <a:p>
            <a:pPr algn="l"/>
            <a:r>
              <a:rPr lang="en-GB" dirty="0"/>
              <a:t>UH SPE ML Bootcamp Competition 2020</a:t>
            </a:r>
          </a:p>
        </p:txBody>
      </p:sp>
      <p:sp>
        <p:nvSpPr>
          <p:cNvPr id="5" name="Slide Number Placeholder 4">
            <a:extLst>
              <a:ext uri="{FF2B5EF4-FFF2-40B4-BE49-F238E27FC236}">
                <a16:creationId xmlns:a16="http://schemas.microsoft.com/office/drawing/2014/main" id="{5C060008-4384-4077-8905-22F535EF0748}"/>
              </a:ext>
            </a:extLst>
          </p:cNvPr>
          <p:cNvSpPr>
            <a:spLocks noGrp="1"/>
          </p:cNvSpPr>
          <p:nvPr>
            <p:ph type="sldNum" sz="quarter" idx="12"/>
          </p:nvPr>
        </p:nvSpPr>
        <p:spPr/>
        <p:txBody>
          <a:bodyPr/>
          <a:lstStyle/>
          <a:p>
            <a:fld id="{6C0DC5EE-E788-4909-8A84-628A09471DA7}" type="slidenum">
              <a:rPr lang="en-GB" smtClean="0"/>
              <a:t>5</a:t>
            </a:fld>
            <a:endParaRPr lang="en-GB"/>
          </a:p>
        </p:txBody>
      </p:sp>
      <p:pic>
        <p:nvPicPr>
          <p:cNvPr id="10" name="Picture 9" descr="A close up of a sign&#10;&#10;Description automatically generated">
            <a:extLst>
              <a:ext uri="{FF2B5EF4-FFF2-40B4-BE49-F238E27FC236}">
                <a16:creationId xmlns:a16="http://schemas.microsoft.com/office/drawing/2014/main" id="{8514030B-739B-4084-AC12-FC1CEFE570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471" y="6398758"/>
            <a:ext cx="495300" cy="255367"/>
          </a:xfrm>
          <a:prstGeom prst="rect">
            <a:avLst/>
          </a:prstGeom>
        </p:spPr>
      </p:pic>
      <p:cxnSp>
        <p:nvCxnSpPr>
          <p:cNvPr id="12" name="Straight Connector 11">
            <a:extLst>
              <a:ext uri="{FF2B5EF4-FFF2-40B4-BE49-F238E27FC236}">
                <a16:creationId xmlns:a16="http://schemas.microsoft.com/office/drawing/2014/main" id="{8BDA8CD0-D26B-423C-846E-485DE5AE7AAD}"/>
              </a:ext>
            </a:extLst>
          </p:cNvPr>
          <p:cNvCxnSpPr/>
          <p:nvPr/>
        </p:nvCxnSpPr>
        <p:spPr>
          <a:xfrm>
            <a:off x="5382285" y="6526442"/>
            <a:ext cx="5577840" cy="0"/>
          </a:xfrm>
          <a:prstGeom prst="line">
            <a:avLst/>
          </a:prstGeom>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92D22F97-A823-43E0-BDAA-AEACA7E91A11}"/>
              </a:ext>
            </a:extLst>
          </p:cNvPr>
          <p:cNvSpPr/>
          <p:nvPr/>
        </p:nvSpPr>
        <p:spPr>
          <a:xfrm>
            <a:off x="0" y="-55418"/>
            <a:ext cx="12192000" cy="1074057"/>
          </a:xfrm>
          <a:prstGeom prst="rect">
            <a:avLst/>
          </a:prstGeom>
          <a:solidFill>
            <a:srgbClr val="0C4C9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tabLst>
                <a:tab pos="711200" algn="l"/>
              </a:tabLst>
            </a:pPr>
            <a:r>
              <a:rPr lang="en-US" sz="3200" b="1" dirty="0">
                <a:latin typeface="Arial" panose="020B0604020202020204" pitchFamily="34" charset="0"/>
                <a:cs typeface="Arial" panose="020B0604020202020204" pitchFamily="34" charset="0"/>
              </a:rPr>
              <a:t>Box Plots Clean Data</a:t>
            </a:r>
          </a:p>
        </p:txBody>
      </p:sp>
      <p:pic>
        <p:nvPicPr>
          <p:cNvPr id="21" name="Picture 20">
            <a:extLst>
              <a:ext uri="{FF2B5EF4-FFF2-40B4-BE49-F238E27FC236}">
                <a16:creationId xmlns:a16="http://schemas.microsoft.com/office/drawing/2014/main" id="{DF27E3C0-A87D-CC44-B3BA-4D9D8201C445}"/>
              </a:ext>
            </a:extLst>
          </p:cNvPr>
          <p:cNvPicPr>
            <a:picLocks noChangeAspect="1"/>
          </p:cNvPicPr>
          <p:nvPr/>
        </p:nvPicPr>
        <p:blipFill>
          <a:blip r:embed="rId3"/>
          <a:stretch>
            <a:fillRect/>
          </a:stretch>
        </p:blipFill>
        <p:spPr>
          <a:xfrm>
            <a:off x="3608504" y="4389239"/>
            <a:ext cx="4495800" cy="2032000"/>
          </a:xfrm>
          <a:prstGeom prst="rect">
            <a:avLst/>
          </a:prstGeom>
        </p:spPr>
      </p:pic>
      <p:pic>
        <p:nvPicPr>
          <p:cNvPr id="22" name="Picture 21">
            <a:extLst>
              <a:ext uri="{FF2B5EF4-FFF2-40B4-BE49-F238E27FC236}">
                <a16:creationId xmlns:a16="http://schemas.microsoft.com/office/drawing/2014/main" id="{2D96F73E-1BA5-CD4F-A5BE-2822A166887A}"/>
              </a:ext>
            </a:extLst>
          </p:cNvPr>
          <p:cNvPicPr>
            <a:picLocks noChangeAspect="1"/>
          </p:cNvPicPr>
          <p:nvPr/>
        </p:nvPicPr>
        <p:blipFill rotWithShape="1">
          <a:blip r:embed="rId4"/>
          <a:srcRect b="53542"/>
          <a:stretch/>
        </p:blipFill>
        <p:spPr>
          <a:xfrm>
            <a:off x="4087695" y="1109862"/>
            <a:ext cx="4016609" cy="3019226"/>
          </a:xfrm>
          <a:prstGeom prst="rect">
            <a:avLst/>
          </a:prstGeom>
        </p:spPr>
      </p:pic>
      <p:pic>
        <p:nvPicPr>
          <p:cNvPr id="23" name="Picture 22">
            <a:extLst>
              <a:ext uri="{FF2B5EF4-FFF2-40B4-BE49-F238E27FC236}">
                <a16:creationId xmlns:a16="http://schemas.microsoft.com/office/drawing/2014/main" id="{5D562159-B610-4242-8F7D-A334BC11E0DE}"/>
              </a:ext>
            </a:extLst>
          </p:cNvPr>
          <p:cNvPicPr>
            <a:picLocks noChangeAspect="1"/>
          </p:cNvPicPr>
          <p:nvPr/>
        </p:nvPicPr>
        <p:blipFill rotWithShape="1">
          <a:blip r:embed="rId4"/>
          <a:srcRect t="53542"/>
          <a:stretch/>
        </p:blipFill>
        <p:spPr>
          <a:xfrm>
            <a:off x="71086" y="1109862"/>
            <a:ext cx="4016609" cy="3019226"/>
          </a:xfrm>
          <a:prstGeom prst="rect">
            <a:avLst/>
          </a:prstGeom>
        </p:spPr>
      </p:pic>
      <p:pic>
        <p:nvPicPr>
          <p:cNvPr id="24" name="Picture 23">
            <a:extLst>
              <a:ext uri="{FF2B5EF4-FFF2-40B4-BE49-F238E27FC236}">
                <a16:creationId xmlns:a16="http://schemas.microsoft.com/office/drawing/2014/main" id="{D07F2E31-6132-0D44-BF82-40E7A2338934}"/>
              </a:ext>
            </a:extLst>
          </p:cNvPr>
          <p:cNvPicPr>
            <a:picLocks noChangeAspect="1"/>
          </p:cNvPicPr>
          <p:nvPr/>
        </p:nvPicPr>
        <p:blipFill>
          <a:blip r:embed="rId5"/>
          <a:stretch>
            <a:fillRect/>
          </a:stretch>
        </p:blipFill>
        <p:spPr>
          <a:xfrm>
            <a:off x="7979420" y="1109863"/>
            <a:ext cx="4212580" cy="3019226"/>
          </a:xfrm>
          <a:prstGeom prst="rect">
            <a:avLst/>
          </a:prstGeom>
        </p:spPr>
      </p:pic>
    </p:spTree>
    <p:extLst>
      <p:ext uri="{BB962C8B-B14F-4D97-AF65-F5344CB8AC3E}">
        <p14:creationId xmlns:p14="http://schemas.microsoft.com/office/powerpoint/2010/main" val="18938992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E506F758-FE44-4956-A7A6-683BC2655B2F}"/>
              </a:ext>
            </a:extLst>
          </p:cNvPr>
          <p:cNvSpPr>
            <a:spLocks noGrp="1"/>
          </p:cNvSpPr>
          <p:nvPr>
            <p:ph type="ftr" sz="quarter" idx="11"/>
          </p:nvPr>
        </p:nvSpPr>
        <p:spPr>
          <a:xfrm>
            <a:off x="529771" y="6356350"/>
            <a:ext cx="9880600" cy="365125"/>
          </a:xfrm>
        </p:spPr>
        <p:txBody>
          <a:bodyPr/>
          <a:lstStyle/>
          <a:p>
            <a:pPr algn="l"/>
            <a:r>
              <a:rPr lang="en-GB" dirty="0"/>
              <a:t>UH SPE ML Bootcamp Competition 2020</a:t>
            </a:r>
          </a:p>
        </p:txBody>
      </p:sp>
      <p:sp>
        <p:nvSpPr>
          <p:cNvPr id="5" name="Slide Number Placeholder 4">
            <a:extLst>
              <a:ext uri="{FF2B5EF4-FFF2-40B4-BE49-F238E27FC236}">
                <a16:creationId xmlns:a16="http://schemas.microsoft.com/office/drawing/2014/main" id="{5C060008-4384-4077-8905-22F535EF0748}"/>
              </a:ext>
            </a:extLst>
          </p:cNvPr>
          <p:cNvSpPr>
            <a:spLocks noGrp="1"/>
          </p:cNvSpPr>
          <p:nvPr>
            <p:ph type="sldNum" sz="quarter" idx="12"/>
          </p:nvPr>
        </p:nvSpPr>
        <p:spPr/>
        <p:txBody>
          <a:bodyPr/>
          <a:lstStyle/>
          <a:p>
            <a:fld id="{6C0DC5EE-E788-4909-8A84-628A09471DA7}" type="slidenum">
              <a:rPr lang="en-GB" smtClean="0"/>
              <a:t>6</a:t>
            </a:fld>
            <a:endParaRPr lang="en-GB"/>
          </a:p>
        </p:txBody>
      </p:sp>
      <p:pic>
        <p:nvPicPr>
          <p:cNvPr id="10" name="Picture 9" descr="A close up of a sign&#10;&#10;Description automatically generated">
            <a:extLst>
              <a:ext uri="{FF2B5EF4-FFF2-40B4-BE49-F238E27FC236}">
                <a16:creationId xmlns:a16="http://schemas.microsoft.com/office/drawing/2014/main" id="{8514030B-739B-4084-AC12-FC1CEFE570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471" y="6398758"/>
            <a:ext cx="495300" cy="255367"/>
          </a:xfrm>
          <a:prstGeom prst="rect">
            <a:avLst/>
          </a:prstGeom>
        </p:spPr>
      </p:pic>
      <p:cxnSp>
        <p:nvCxnSpPr>
          <p:cNvPr id="12" name="Straight Connector 11">
            <a:extLst>
              <a:ext uri="{FF2B5EF4-FFF2-40B4-BE49-F238E27FC236}">
                <a16:creationId xmlns:a16="http://schemas.microsoft.com/office/drawing/2014/main" id="{8BDA8CD0-D26B-423C-846E-485DE5AE7AAD}"/>
              </a:ext>
            </a:extLst>
          </p:cNvPr>
          <p:cNvCxnSpPr/>
          <p:nvPr/>
        </p:nvCxnSpPr>
        <p:spPr>
          <a:xfrm>
            <a:off x="5382285" y="6526442"/>
            <a:ext cx="5577840" cy="0"/>
          </a:xfrm>
          <a:prstGeom prst="line">
            <a:avLst/>
          </a:prstGeom>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92D22F97-A823-43E0-BDAA-AEACA7E91A11}"/>
              </a:ext>
            </a:extLst>
          </p:cNvPr>
          <p:cNvSpPr/>
          <p:nvPr/>
        </p:nvSpPr>
        <p:spPr>
          <a:xfrm>
            <a:off x="0" y="-55418"/>
            <a:ext cx="12192000" cy="1074057"/>
          </a:xfrm>
          <a:prstGeom prst="rect">
            <a:avLst/>
          </a:prstGeom>
          <a:solidFill>
            <a:srgbClr val="0C4C9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tabLst>
                <a:tab pos="711200" algn="l"/>
              </a:tabLst>
            </a:pPr>
            <a:r>
              <a:rPr lang="en-US" sz="3200" b="1" dirty="0">
                <a:latin typeface="Arial" panose="020B0604020202020204" pitchFamily="34" charset="0"/>
                <a:cs typeface="Arial" panose="020B0604020202020204" pitchFamily="34" charset="0"/>
              </a:rPr>
              <a:t>Processed Data</a:t>
            </a:r>
          </a:p>
        </p:txBody>
      </p:sp>
      <p:pic>
        <p:nvPicPr>
          <p:cNvPr id="11" name="Picture 2">
            <a:extLst>
              <a:ext uri="{FF2B5EF4-FFF2-40B4-BE49-F238E27FC236}">
                <a16:creationId xmlns:a16="http://schemas.microsoft.com/office/drawing/2014/main" id="{8BF6F4B2-7A1B-D644-9DDA-62A1F9B493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4499" y="1061047"/>
            <a:ext cx="5937704" cy="392112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3BB03C7E-DE4A-8945-81A2-4ECD387EEC41}"/>
              </a:ext>
            </a:extLst>
          </p:cNvPr>
          <p:cNvPicPr>
            <a:picLocks noChangeAspect="1"/>
          </p:cNvPicPr>
          <p:nvPr/>
        </p:nvPicPr>
        <p:blipFill>
          <a:blip r:embed="rId4"/>
          <a:stretch>
            <a:fillRect/>
          </a:stretch>
        </p:blipFill>
        <p:spPr>
          <a:xfrm>
            <a:off x="6291754" y="2628655"/>
            <a:ext cx="5509080" cy="3770103"/>
          </a:xfrm>
          <a:prstGeom prst="rect">
            <a:avLst/>
          </a:prstGeom>
        </p:spPr>
      </p:pic>
    </p:spTree>
    <p:extLst>
      <p:ext uri="{BB962C8B-B14F-4D97-AF65-F5344CB8AC3E}">
        <p14:creationId xmlns:p14="http://schemas.microsoft.com/office/powerpoint/2010/main" val="6244393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E506F758-FE44-4956-A7A6-683BC2655B2F}"/>
              </a:ext>
            </a:extLst>
          </p:cNvPr>
          <p:cNvSpPr>
            <a:spLocks noGrp="1"/>
          </p:cNvSpPr>
          <p:nvPr>
            <p:ph type="ftr" sz="quarter" idx="11"/>
          </p:nvPr>
        </p:nvSpPr>
        <p:spPr>
          <a:xfrm>
            <a:off x="529771" y="6356350"/>
            <a:ext cx="9880600" cy="365125"/>
          </a:xfrm>
        </p:spPr>
        <p:txBody>
          <a:bodyPr/>
          <a:lstStyle/>
          <a:p>
            <a:pPr algn="l"/>
            <a:r>
              <a:rPr lang="en-GB" dirty="0"/>
              <a:t>UH SPE ML Bootcamp Competition 2020</a:t>
            </a:r>
          </a:p>
        </p:txBody>
      </p:sp>
      <p:sp>
        <p:nvSpPr>
          <p:cNvPr id="5" name="Slide Number Placeholder 4">
            <a:extLst>
              <a:ext uri="{FF2B5EF4-FFF2-40B4-BE49-F238E27FC236}">
                <a16:creationId xmlns:a16="http://schemas.microsoft.com/office/drawing/2014/main" id="{5C060008-4384-4077-8905-22F535EF0748}"/>
              </a:ext>
            </a:extLst>
          </p:cNvPr>
          <p:cNvSpPr>
            <a:spLocks noGrp="1"/>
          </p:cNvSpPr>
          <p:nvPr>
            <p:ph type="sldNum" sz="quarter" idx="12"/>
          </p:nvPr>
        </p:nvSpPr>
        <p:spPr/>
        <p:txBody>
          <a:bodyPr/>
          <a:lstStyle/>
          <a:p>
            <a:fld id="{6C0DC5EE-E788-4909-8A84-628A09471DA7}" type="slidenum">
              <a:rPr lang="en-GB" smtClean="0"/>
              <a:t>7</a:t>
            </a:fld>
            <a:endParaRPr lang="en-GB"/>
          </a:p>
        </p:txBody>
      </p:sp>
      <p:pic>
        <p:nvPicPr>
          <p:cNvPr id="10" name="Picture 9" descr="A close up of a sign&#10;&#10;Description automatically generated">
            <a:extLst>
              <a:ext uri="{FF2B5EF4-FFF2-40B4-BE49-F238E27FC236}">
                <a16:creationId xmlns:a16="http://schemas.microsoft.com/office/drawing/2014/main" id="{8514030B-739B-4084-AC12-FC1CEFE570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471" y="6398758"/>
            <a:ext cx="495300" cy="255367"/>
          </a:xfrm>
          <a:prstGeom prst="rect">
            <a:avLst/>
          </a:prstGeom>
        </p:spPr>
      </p:pic>
      <p:cxnSp>
        <p:nvCxnSpPr>
          <p:cNvPr id="12" name="Straight Connector 11">
            <a:extLst>
              <a:ext uri="{FF2B5EF4-FFF2-40B4-BE49-F238E27FC236}">
                <a16:creationId xmlns:a16="http://schemas.microsoft.com/office/drawing/2014/main" id="{8BDA8CD0-D26B-423C-846E-485DE5AE7AAD}"/>
              </a:ext>
            </a:extLst>
          </p:cNvPr>
          <p:cNvCxnSpPr/>
          <p:nvPr/>
        </p:nvCxnSpPr>
        <p:spPr>
          <a:xfrm>
            <a:off x="5382285" y="6526442"/>
            <a:ext cx="5577840" cy="0"/>
          </a:xfrm>
          <a:prstGeom prst="line">
            <a:avLst/>
          </a:prstGeom>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92D22F97-A823-43E0-BDAA-AEACA7E91A11}"/>
              </a:ext>
            </a:extLst>
          </p:cNvPr>
          <p:cNvSpPr/>
          <p:nvPr/>
        </p:nvSpPr>
        <p:spPr>
          <a:xfrm>
            <a:off x="0" y="-55418"/>
            <a:ext cx="12192000" cy="1074057"/>
          </a:xfrm>
          <a:prstGeom prst="rect">
            <a:avLst/>
          </a:prstGeom>
          <a:solidFill>
            <a:srgbClr val="0C4C9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tabLst>
                <a:tab pos="711200" algn="l"/>
              </a:tabLst>
            </a:pPr>
            <a:r>
              <a:rPr lang="en-GB" sz="3200" b="1" dirty="0">
                <a:latin typeface="Arial Narrow" panose="020B0606020202030204" pitchFamily="34" charset="0"/>
                <a:cs typeface="Arial" panose="020B0604020202020204" pitchFamily="34" charset="0"/>
              </a:rPr>
              <a:t>Data set:</a:t>
            </a:r>
          </a:p>
        </p:txBody>
      </p:sp>
      <p:sp>
        <p:nvSpPr>
          <p:cNvPr id="6" name="Content Placeholder 5">
            <a:extLst>
              <a:ext uri="{FF2B5EF4-FFF2-40B4-BE49-F238E27FC236}">
                <a16:creationId xmlns:a16="http://schemas.microsoft.com/office/drawing/2014/main" id="{D1EC5E08-3DD4-4E9A-8797-DFD15D7B4B9A}"/>
              </a:ext>
            </a:extLst>
          </p:cNvPr>
          <p:cNvSpPr>
            <a:spLocks noGrp="1"/>
          </p:cNvSpPr>
          <p:nvPr>
            <p:ph idx="1"/>
          </p:nvPr>
        </p:nvSpPr>
        <p:spPr>
          <a:xfrm>
            <a:off x="529771" y="1188731"/>
            <a:ext cx="11066872" cy="4988232"/>
          </a:xfrm>
          <a:ln w="28575">
            <a:noFill/>
          </a:ln>
        </p:spPr>
        <p:txBody>
          <a:bodyPr>
            <a:noAutofit/>
          </a:bodyPr>
          <a:lstStyle/>
          <a:p>
            <a:pPr>
              <a:lnSpc>
                <a:spcPct val="150000"/>
              </a:lnSpc>
            </a:pPr>
            <a:r>
              <a:rPr lang="en-US" sz="1500" dirty="0">
                <a:latin typeface="Arial" panose="020B0604020202020204" pitchFamily="34" charset="0"/>
                <a:cs typeface="Arial" panose="020B0604020202020204" pitchFamily="34" charset="0"/>
              </a:rPr>
              <a:t>This model will be created using historical rig counts, West Texas Intermediate spot prices and Brent Crude oil spot prices.</a:t>
            </a:r>
          </a:p>
          <a:p>
            <a:pPr>
              <a:lnSpc>
                <a:spcPct val="150000"/>
              </a:lnSpc>
            </a:pPr>
            <a:r>
              <a:rPr lang="en-US" sz="1500" dirty="0">
                <a:latin typeface="Arial" panose="020B0604020202020204" pitchFamily="34" charset="0"/>
                <a:cs typeface="Arial" panose="020B0604020202020204" pitchFamily="34" charset="0"/>
              </a:rPr>
              <a:t>Our data set will encompass monthly averages from June 1</a:t>
            </a:r>
            <a:r>
              <a:rPr lang="en-US" sz="1500" baseline="30000" dirty="0">
                <a:latin typeface="Arial" panose="020B0604020202020204" pitchFamily="34" charset="0"/>
                <a:cs typeface="Arial" panose="020B0604020202020204" pitchFamily="34" charset="0"/>
              </a:rPr>
              <a:t>st</a:t>
            </a:r>
            <a:r>
              <a:rPr lang="en-US" sz="1500" dirty="0">
                <a:latin typeface="Arial" panose="020B0604020202020204" pitchFamily="34" charset="0"/>
                <a:cs typeface="Arial" panose="020B0604020202020204" pitchFamily="34" charset="0"/>
              </a:rPr>
              <a:t> of 2010 to June 30</a:t>
            </a:r>
            <a:r>
              <a:rPr lang="en-US" sz="1500" baseline="30000" dirty="0">
                <a:latin typeface="Arial" panose="020B0604020202020204" pitchFamily="34" charset="0"/>
                <a:cs typeface="Arial" panose="020B0604020202020204" pitchFamily="34" charset="0"/>
              </a:rPr>
              <a:t>th</a:t>
            </a:r>
            <a:r>
              <a:rPr lang="en-US" sz="1500" dirty="0">
                <a:latin typeface="Arial" panose="020B0604020202020204" pitchFamily="34" charset="0"/>
                <a:cs typeface="Arial" panose="020B0604020202020204" pitchFamily="34" charset="0"/>
              </a:rPr>
              <a:t> of 2020.</a:t>
            </a:r>
          </a:p>
          <a:p>
            <a:pPr>
              <a:lnSpc>
                <a:spcPct val="150000"/>
              </a:lnSpc>
            </a:pPr>
            <a:endParaRPr lang="en-US" sz="1000" dirty="0">
              <a:latin typeface="Arial" panose="020B0604020202020204" pitchFamily="34" charset="0"/>
              <a:cs typeface="Arial" panose="020B0604020202020204" pitchFamily="34" charset="0"/>
            </a:endParaRPr>
          </a:p>
        </p:txBody>
      </p:sp>
      <p:graphicFrame>
        <p:nvGraphicFramePr>
          <p:cNvPr id="9" name="Chart 8">
            <a:extLst>
              <a:ext uri="{FF2B5EF4-FFF2-40B4-BE49-F238E27FC236}">
                <a16:creationId xmlns:a16="http://schemas.microsoft.com/office/drawing/2014/main" id="{CAEBCFCF-1BDD-4165-92BE-D6C7E2F9FDAD}"/>
              </a:ext>
            </a:extLst>
          </p:cNvPr>
          <p:cNvGraphicFramePr>
            <a:graphicFrameLocks/>
          </p:cNvGraphicFramePr>
          <p:nvPr>
            <p:extLst>
              <p:ext uri="{D42A27DB-BD31-4B8C-83A1-F6EECF244321}">
                <p14:modId xmlns:p14="http://schemas.microsoft.com/office/powerpoint/2010/main" val="2247348821"/>
              </p:ext>
            </p:extLst>
          </p:nvPr>
        </p:nvGraphicFramePr>
        <p:xfrm>
          <a:off x="2745135" y="2530221"/>
          <a:ext cx="6636144" cy="3646742"/>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2340685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E506F758-FE44-4956-A7A6-683BC2655B2F}"/>
              </a:ext>
            </a:extLst>
          </p:cNvPr>
          <p:cNvSpPr>
            <a:spLocks noGrp="1"/>
          </p:cNvSpPr>
          <p:nvPr>
            <p:ph type="ftr" sz="quarter" idx="11"/>
          </p:nvPr>
        </p:nvSpPr>
        <p:spPr>
          <a:xfrm>
            <a:off x="529771" y="6356350"/>
            <a:ext cx="9880600" cy="365125"/>
          </a:xfrm>
        </p:spPr>
        <p:txBody>
          <a:bodyPr/>
          <a:lstStyle/>
          <a:p>
            <a:pPr algn="l"/>
            <a:r>
              <a:rPr lang="en-GB" dirty="0"/>
              <a:t>UH SPE ML Bootcamp Competition 2020</a:t>
            </a:r>
          </a:p>
        </p:txBody>
      </p:sp>
      <p:sp>
        <p:nvSpPr>
          <p:cNvPr id="5" name="Slide Number Placeholder 4">
            <a:extLst>
              <a:ext uri="{FF2B5EF4-FFF2-40B4-BE49-F238E27FC236}">
                <a16:creationId xmlns:a16="http://schemas.microsoft.com/office/drawing/2014/main" id="{5C060008-4384-4077-8905-22F535EF0748}"/>
              </a:ext>
            </a:extLst>
          </p:cNvPr>
          <p:cNvSpPr>
            <a:spLocks noGrp="1"/>
          </p:cNvSpPr>
          <p:nvPr>
            <p:ph type="sldNum" sz="quarter" idx="12"/>
          </p:nvPr>
        </p:nvSpPr>
        <p:spPr/>
        <p:txBody>
          <a:bodyPr/>
          <a:lstStyle/>
          <a:p>
            <a:fld id="{6C0DC5EE-E788-4909-8A84-628A09471DA7}" type="slidenum">
              <a:rPr lang="en-GB" smtClean="0"/>
              <a:t>8</a:t>
            </a:fld>
            <a:endParaRPr lang="en-GB"/>
          </a:p>
        </p:txBody>
      </p:sp>
      <p:pic>
        <p:nvPicPr>
          <p:cNvPr id="10" name="Picture 9" descr="A close up of a sign&#10;&#10;Description automatically generated">
            <a:extLst>
              <a:ext uri="{FF2B5EF4-FFF2-40B4-BE49-F238E27FC236}">
                <a16:creationId xmlns:a16="http://schemas.microsoft.com/office/drawing/2014/main" id="{8514030B-739B-4084-AC12-FC1CEFE570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471" y="6398758"/>
            <a:ext cx="495300" cy="255367"/>
          </a:xfrm>
          <a:prstGeom prst="rect">
            <a:avLst/>
          </a:prstGeom>
        </p:spPr>
      </p:pic>
      <p:cxnSp>
        <p:nvCxnSpPr>
          <p:cNvPr id="12" name="Straight Connector 11">
            <a:extLst>
              <a:ext uri="{FF2B5EF4-FFF2-40B4-BE49-F238E27FC236}">
                <a16:creationId xmlns:a16="http://schemas.microsoft.com/office/drawing/2014/main" id="{8BDA8CD0-D26B-423C-846E-485DE5AE7AAD}"/>
              </a:ext>
            </a:extLst>
          </p:cNvPr>
          <p:cNvCxnSpPr/>
          <p:nvPr/>
        </p:nvCxnSpPr>
        <p:spPr>
          <a:xfrm>
            <a:off x="5382285" y="6526442"/>
            <a:ext cx="5577840" cy="0"/>
          </a:xfrm>
          <a:prstGeom prst="line">
            <a:avLst/>
          </a:prstGeom>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92D22F97-A823-43E0-BDAA-AEACA7E91A11}"/>
              </a:ext>
            </a:extLst>
          </p:cNvPr>
          <p:cNvSpPr/>
          <p:nvPr/>
        </p:nvSpPr>
        <p:spPr>
          <a:xfrm>
            <a:off x="0" y="-55418"/>
            <a:ext cx="12192000" cy="1074057"/>
          </a:xfrm>
          <a:prstGeom prst="rect">
            <a:avLst/>
          </a:prstGeom>
          <a:solidFill>
            <a:srgbClr val="0C4C9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tabLst>
                <a:tab pos="711200" algn="l"/>
              </a:tabLst>
            </a:pPr>
            <a:r>
              <a:rPr lang="en-GB" sz="3200" b="1" dirty="0">
                <a:latin typeface="Arial Narrow" panose="020B0606020202030204" pitchFamily="34" charset="0"/>
                <a:cs typeface="Arial" panose="020B0604020202020204" pitchFamily="34" charset="0"/>
              </a:rPr>
              <a:t>Lag in Rig Count:</a:t>
            </a:r>
          </a:p>
        </p:txBody>
      </p:sp>
      <p:sp>
        <p:nvSpPr>
          <p:cNvPr id="6" name="Content Placeholder 5">
            <a:extLst>
              <a:ext uri="{FF2B5EF4-FFF2-40B4-BE49-F238E27FC236}">
                <a16:creationId xmlns:a16="http://schemas.microsoft.com/office/drawing/2014/main" id="{D1EC5E08-3DD4-4E9A-8797-DFD15D7B4B9A}"/>
              </a:ext>
            </a:extLst>
          </p:cNvPr>
          <p:cNvSpPr>
            <a:spLocks noGrp="1"/>
          </p:cNvSpPr>
          <p:nvPr>
            <p:ph idx="1"/>
          </p:nvPr>
        </p:nvSpPr>
        <p:spPr>
          <a:xfrm>
            <a:off x="529771" y="1188731"/>
            <a:ext cx="11066872" cy="4988232"/>
          </a:xfrm>
          <a:ln w="28575">
            <a:noFill/>
          </a:ln>
        </p:spPr>
        <p:txBody>
          <a:bodyPr>
            <a:noAutofit/>
          </a:bodyPr>
          <a:lstStyle/>
          <a:p>
            <a:pPr>
              <a:lnSpc>
                <a:spcPct val="150000"/>
              </a:lnSpc>
            </a:pPr>
            <a:r>
              <a:rPr lang="en-US" sz="1500" dirty="0">
                <a:latin typeface="Arial" panose="020B0604020202020204" pitchFamily="34" charset="0"/>
                <a:cs typeface="Arial" panose="020B0604020202020204" pitchFamily="34" charset="0"/>
              </a:rPr>
              <a:t>Because most service companies execute wellsite activities on a contract, there is a lag between a drop in the spot price and a drop in the rig count. An operator may want to shut down an operation but will be contractually obligated to continue the project until the contract in concluded. </a:t>
            </a:r>
          </a:p>
          <a:p>
            <a:pPr>
              <a:lnSpc>
                <a:spcPct val="150000"/>
              </a:lnSpc>
            </a:pPr>
            <a:r>
              <a:rPr lang="en-US" sz="1500" dirty="0">
                <a:latin typeface="Arial" panose="020B0604020202020204" pitchFamily="34" charset="0"/>
                <a:cs typeface="Arial" panose="020B0604020202020204" pitchFamily="34" charset="0"/>
              </a:rPr>
              <a:t>In order to calculate this lag, past rig count and spot prices were placed on a liner graph and R^2 values were evaluated to determine how many months the rig count lagged behind the spot price.</a:t>
            </a:r>
          </a:p>
          <a:p>
            <a:pPr>
              <a:lnSpc>
                <a:spcPct val="150000"/>
              </a:lnSpc>
            </a:pPr>
            <a:r>
              <a:rPr lang="en-US" sz="1500" dirty="0">
                <a:latin typeface="Arial" panose="020B0604020202020204" pitchFamily="34" charset="0"/>
                <a:cs typeface="Arial" panose="020B0604020202020204" pitchFamily="34" charset="0"/>
              </a:rPr>
              <a:t>The lag that gave the most accurate results was 3</a:t>
            </a:r>
            <a:br>
              <a:rPr lang="en-US" sz="1500" dirty="0">
                <a:latin typeface="Arial" panose="020B0604020202020204" pitchFamily="34" charset="0"/>
                <a:cs typeface="Arial" panose="020B0604020202020204" pitchFamily="34" charset="0"/>
              </a:rPr>
            </a:br>
            <a:r>
              <a:rPr lang="en-US" sz="1500" dirty="0">
                <a:latin typeface="Arial" panose="020B0604020202020204" pitchFamily="34" charset="0"/>
                <a:cs typeface="Arial" panose="020B0604020202020204" pitchFamily="34" charset="0"/>
              </a:rPr>
              <a:t>months the spot price of both WTI and Brent crude.</a:t>
            </a:r>
          </a:p>
        </p:txBody>
      </p:sp>
      <p:graphicFrame>
        <p:nvGraphicFramePr>
          <p:cNvPr id="9" name="Chart 8">
            <a:extLst>
              <a:ext uri="{FF2B5EF4-FFF2-40B4-BE49-F238E27FC236}">
                <a16:creationId xmlns:a16="http://schemas.microsoft.com/office/drawing/2014/main" id="{00000000-0008-0000-0000-000003000000}"/>
              </a:ext>
            </a:extLst>
          </p:cNvPr>
          <p:cNvGraphicFramePr>
            <a:graphicFrameLocks/>
          </p:cNvGraphicFramePr>
          <p:nvPr>
            <p:extLst>
              <p:ext uri="{D42A27DB-BD31-4B8C-83A1-F6EECF244321}">
                <p14:modId xmlns:p14="http://schemas.microsoft.com/office/powerpoint/2010/main" val="4037210421"/>
              </p:ext>
            </p:extLst>
          </p:nvPr>
        </p:nvGraphicFramePr>
        <p:xfrm>
          <a:off x="5953761" y="3182697"/>
          <a:ext cx="5313678" cy="308396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3" name="Object 2">
            <a:extLst>
              <a:ext uri="{FF2B5EF4-FFF2-40B4-BE49-F238E27FC236}">
                <a16:creationId xmlns:a16="http://schemas.microsoft.com/office/drawing/2014/main" id="{821661D7-D5A7-4499-A4BF-67D408CA5E9B}"/>
              </a:ext>
            </a:extLst>
          </p:cNvPr>
          <p:cNvGraphicFramePr>
            <a:graphicFrameLocks noChangeAspect="1"/>
          </p:cNvGraphicFramePr>
          <p:nvPr>
            <p:extLst>
              <p:ext uri="{D42A27DB-BD31-4B8C-83A1-F6EECF244321}">
                <p14:modId xmlns:p14="http://schemas.microsoft.com/office/powerpoint/2010/main" val="3125090633"/>
              </p:ext>
            </p:extLst>
          </p:nvPr>
        </p:nvGraphicFramePr>
        <p:xfrm>
          <a:off x="1981344" y="4575464"/>
          <a:ext cx="1819275" cy="1343025"/>
        </p:xfrm>
        <a:graphic>
          <a:graphicData uri="http://schemas.openxmlformats.org/presentationml/2006/ole">
            <mc:AlternateContent xmlns:mc="http://schemas.openxmlformats.org/markup-compatibility/2006">
              <mc:Choice xmlns:v="urn:schemas-microsoft-com:vml" Requires="v">
                <p:oleObj spid="_x0000_s1035" name="Worksheet" r:id="rId5" imgW="1819323" imgH="1342927" progId="Excel.Sheet.12">
                  <p:embed/>
                </p:oleObj>
              </mc:Choice>
              <mc:Fallback>
                <p:oleObj name="Worksheet" r:id="rId5" imgW="1819323" imgH="1342927" progId="Excel.Sheet.12">
                  <p:embed/>
                  <p:pic>
                    <p:nvPicPr>
                      <p:cNvPr id="0" name=""/>
                      <p:cNvPicPr/>
                      <p:nvPr/>
                    </p:nvPicPr>
                    <p:blipFill>
                      <a:blip r:embed="rId6"/>
                      <a:stretch>
                        <a:fillRect/>
                      </a:stretch>
                    </p:blipFill>
                    <p:spPr>
                      <a:xfrm>
                        <a:off x="1981344" y="4575464"/>
                        <a:ext cx="1819275" cy="1343025"/>
                      </a:xfrm>
                      <a:prstGeom prst="rect">
                        <a:avLst/>
                      </a:prstGeom>
                    </p:spPr>
                  </p:pic>
                </p:oleObj>
              </mc:Fallback>
            </mc:AlternateContent>
          </a:graphicData>
        </a:graphic>
      </p:graphicFrame>
    </p:spTree>
    <p:extLst>
      <p:ext uri="{BB962C8B-B14F-4D97-AF65-F5344CB8AC3E}">
        <p14:creationId xmlns:p14="http://schemas.microsoft.com/office/powerpoint/2010/main" val="37001928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E506F758-FE44-4956-A7A6-683BC2655B2F}"/>
              </a:ext>
            </a:extLst>
          </p:cNvPr>
          <p:cNvSpPr>
            <a:spLocks noGrp="1"/>
          </p:cNvSpPr>
          <p:nvPr>
            <p:ph type="ftr" sz="quarter" idx="11"/>
          </p:nvPr>
        </p:nvSpPr>
        <p:spPr>
          <a:xfrm>
            <a:off x="529771" y="6356350"/>
            <a:ext cx="9880600" cy="365125"/>
          </a:xfrm>
        </p:spPr>
        <p:txBody>
          <a:bodyPr/>
          <a:lstStyle/>
          <a:p>
            <a:pPr algn="l"/>
            <a:r>
              <a:rPr lang="en-GB" dirty="0"/>
              <a:t>UH SPE ML Bootcamp Competition 2020</a:t>
            </a:r>
          </a:p>
        </p:txBody>
      </p:sp>
      <p:sp>
        <p:nvSpPr>
          <p:cNvPr id="5" name="Slide Number Placeholder 4">
            <a:extLst>
              <a:ext uri="{FF2B5EF4-FFF2-40B4-BE49-F238E27FC236}">
                <a16:creationId xmlns:a16="http://schemas.microsoft.com/office/drawing/2014/main" id="{5C060008-4384-4077-8905-22F535EF0748}"/>
              </a:ext>
            </a:extLst>
          </p:cNvPr>
          <p:cNvSpPr>
            <a:spLocks noGrp="1"/>
          </p:cNvSpPr>
          <p:nvPr>
            <p:ph type="sldNum" sz="quarter" idx="12"/>
          </p:nvPr>
        </p:nvSpPr>
        <p:spPr/>
        <p:txBody>
          <a:bodyPr/>
          <a:lstStyle/>
          <a:p>
            <a:fld id="{6C0DC5EE-E788-4909-8A84-628A09471DA7}" type="slidenum">
              <a:rPr lang="en-GB" smtClean="0"/>
              <a:t>9</a:t>
            </a:fld>
            <a:endParaRPr lang="en-GB"/>
          </a:p>
        </p:txBody>
      </p:sp>
      <p:pic>
        <p:nvPicPr>
          <p:cNvPr id="10" name="Picture 9" descr="A close up of a sign&#10;&#10;Description automatically generated">
            <a:extLst>
              <a:ext uri="{FF2B5EF4-FFF2-40B4-BE49-F238E27FC236}">
                <a16:creationId xmlns:a16="http://schemas.microsoft.com/office/drawing/2014/main" id="{8514030B-739B-4084-AC12-FC1CEFE570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471" y="6398758"/>
            <a:ext cx="495300" cy="255367"/>
          </a:xfrm>
          <a:prstGeom prst="rect">
            <a:avLst/>
          </a:prstGeom>
        </p:spPr>
      </p:pic>
      <p:cxnSp>
        <p:nvCxnSpPr>
          <p:cNvPr id="12" name="Straight Connector 11">
            <a:extLst>
              <a:ext uri="{FF2B5EF4-FFF2-40B4-BE49-F238E27FC236}">
                <a16:creationId xmlns:a16="http://schemas.microsoft.com/office/drawing/2014/main" id="{8BDA8CD0-D26B-423C-846E-485DE5AE7AAD}"/>
              </a:ext>
            </a:extLst>
          </p:cNvPr>
          <p:cNvCxnSpPr/>
          <p:nvPr/>
        </p:nvCxnSpPr>
        <p:spPr>
          <a:xfrm>
            <a:off x="5382285" y="6526442"/>
            <a:ext cx="5577840" cy="0"/>
          </a:xfrm>
          <a:prstGeom prst="line">
            <a:avLst/>
          </a:prstGeom>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92D22F97-A823-43E0-BDAA-AEACA7E91A11}"/>
              </a:ext>
            </a:extLst>
          </p:cNvPr>
          <p:cNvSpPr/>
          <p:nvPr/>
        </p:nvSpPr>
        <p:spPr>
          <a:xfrm>
            <a:off x="0" y="-55418"/>
            <a:ext cx="12192000" cy="1074057"/>
          </a:xfrm>
          <a:prstGeom prst="rect">
            <a:avLst/>
          </a:prstGeom>
          <a:solidFill>
            <a:srgbClr val="0C4C9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tabLst>
                <a:tab pos="711200" algn="l"/>
              </a:tabLst>
            </a:pPr>
            <a:r>
              <a:rPr lang="en-GB" sz="3200" b="1" dirty="0">
                <a:latin typeface="Arial Narrow" panose="020B0606020202030204" pitchFamily="34" charset="0"/>
                <a:cs typeface="Arial" panose="020B0604020202020204" pitchFamily="34" charset="0"/>
              </a:rPr>
              <a:t>Normalizing:</a:t>
            </a:r>
          </a:p>
        </p:txBody>
      </p:sp>
      <p:sp>
        <p:nvSpPr>
          <p:cNvPr id="6" name="Content Placeholder 5">
            <a:extLst>
              <a:ext uri="{FF2B5EF4-FFF2-40B4-BE49-F238E27FC236}">
                <a16:creationId xmlns:a16="http://schemas.microsoft.com/office/drawing/2014/main" id="{D1EC5E08-3DD4-4E9A-8797-DFD15D7B4B9A}"/>
              </a:ext>
            </a:extLst>
          </p:cNvPr>
          <p:cNvSpPr>
            <a:spLocks noGrp="1"/>
          </p:cNvSpPr>
          <p:nvPr>
            <p:ph idx="1"/>
          </p:nvPr>
        </p:nvSpPr>
        <p:spPr>
          <a:xfrm>
            <a:off x="529771" y="1188731"/>
            <a:ext cx="11066872" cy="4988232"/>
          </a:xfrm>
          <a:ln w="28575">
            <a:noFill/>
          </a:ln>
        </p:spPr>
        <p:txBody>
          <a:bodyPr>
            <a:noAutofit/>
          </a:bodyPr>
          <a:lstStyle/>
          <a:p>
            <a:pPr>
              <a:lnSpc>
                <a:spcPct val="150000"/>
              </a:lnSpc>
            </a:pPr>
            <a:r>
              <a:rPr lang="en-US" sz="1500" dirty="0">
                <a:latin typeface="Arial" panose="020B0604020202020204" pitchFamily="34" charset="0"/>
                <a:cs typeface="Arial" panose="020B0604020202020204" pitchFamily="34" charset="0"/>
              </a:rPr>
              <a:t>Once an accurate lag is established for all</a:t>
            </a:r>
            <a:br>
              <a:rPr lang="en-US" sz="1500" dirty="0">
                <a:latin typeface="Arial" panose="020B0604020202020204" pitchFamily="34" charset="0"/>
                <a:cs typeface="Arial" panose="020B0604020202020204" pitchFamily="34" charset="0"/>
              </a:rPr>
            </a:br>
            <a:r>
              <a:rPr lang="en-US" sz="1500" dirty="0">
                <a:latin typeface="Arial" panose="020B0604020202020204" pitchFamily="34" charset="0"/>
                <a:cs typeface="Arial" panose="020B0604020202020204" pitchFamily="34" charset="0"/>
              </a:rPr>
              <a:t>variables, all independent values need to be </a:t>
            </a:r>
            <a:br>
              <a:rPr lang="en-US" sz="1500" dirty="0">
                <a:latin typeface="Arial" panose="020B0604020202020204" pitchFamily="34" charset="0"/>
                <a:cs typeface="Arial" panose="020B0604020202020204" pitchFamily="34" charset="0"/>
              </a:rPr>
            </a:br>
            <a:r>
              <a:rPr lang="en-US" sz="1500" dirty="0">
                <a:latin typeface="Arial" panose="020B0604020202020204" pitchFamily="34" charset="0"/>
                <a:cs typeface="Arial" panose="020B0604020202020204" pitchFamily="34" charset="0"/>
              </a:rPr>
              <a:t>normalized. Normalizing the data set causes</a:t>
            </a:r>
            <a:br>
              <a:rPr lang="en-US" sz="1500" dirty="0">
                <a:latin typeface="Arial" panose="020B0604020202020204" pitchFamily="34" charset="0"/>
                <a:cs typeface="Arial" panose="020B0604020202020204" pitchFamily="34" charset="0"/>
              </a:rPr>
            </a:br>
            <a:r>
              <a:rPr lang="en-US" sz="1500" dirty="0">
                <a:latin typeface="Arial" panose="020B0604020202020204" pitchFamily="34" charset="0"/>
                <a:cs typeface="Arial" panose="020B0604020202020204" pitchFamily="34" charset="0"/>
              </a:rPr>
              <a:t>all independent variables to have a uniform </a:t>
            </a:r>
            <a:br>
              <a:rPr lang="en-US" sz="1500" dirty="0">
                <a:latin typeface="Arial" panose="020B0604020202020204" pitchFamily="34" charset="0"/>
                <a:cs typeface="Arial" panose="020B0604020202020204" pitchFamily="34" charset="0"/>
              </a:rPr>
            </a:br>
            <a:r>
              <a:rPr lang="en-US" sz="1500" dirty="0">
                <a:latin typeface="Arial" panose="020B0604020202020204" pitchFamily="34" charset="0"/>
                <a:cs typeface="Arial" panose="020B0604020202020204" pitchFamily="34" charset="0"/>
              </a:rPr>
              <a:t>effect on the dependent variable.</a:t>
            </a:r>
          </a:p>
          <a:p>
            <a:pPr>
              <a:lnSpc>
                <a:spcPct val="150000"/>
              </a:lnSpc>
            </a:pPr>
            <a:r>
              <a:rPr lang="en-US" sz="1500" dirty="0">
                <a:latin typeface="Arial" panose="020B0604020202020204" pitchFamily="34" charset="0"/>
                <a:cs typeface="Arial" panose="020B0604020202020204" pitchFamily="34" charset="0"/>
              </a:rPr>
              <a:t>This graph shows the final results of the linear</a:t>
            </a:r>
            <a:br>
              <a:rPr lang="en-US" sz="1500" dirty="0">
                <a:latin typeface="Arial" panose="020B0604020202020204" pitchFamily="34" charset="0"/>
                <a:cs typeface="Arial" panose="020B0604020202020204" pitchFamily="34" charset="0"/>
              </a:rPr>
            </a:br>
            <a:r>
              <a:rPr lang="en-US" sz="1500" dirty="0">
                <a:latin typeface="Arial" panose="020B0604020202020204" pitchFamily="34" charset="0"/>
                <a:cs typeface="Arial" panose="020B0604020202020204" pitchFamily="34" charset="0"/>
              </a:rPr>
              <a:t>correlation. As can be seen, This gives a final</a:t>
            </a:r>
            <a:br>
              <a:rPr lang="en-US" sz="1500" dirty="0">
                <a:latin typeface="Arial" panose="020B0604020202020204" pitchFamily="34" charset="0"/>
                <a:cs typeface="Arial" panose="020B0604020202020204" pitchFamily="34" charset="0"/>
              </a:rPr>
            </a:br>
            <a:r>
              <a:rPr lang="en-US" sz="1500" dirty="0">
                <a:latin typeface="Arial" panose="020B0604020202020204" pitchFamily="34" charset="0"/>
                <a:cs typeface="Arial" panose="020B0604020202020204" pitchFamily="34" charset="0"/>
              </a:rPr>
              <a:t>R^2 value of .908 which is allows us to make</a:t>
            </a:r>
            <a:br>
              <a:rPr lang="en-US" sz="1500" dirty="0">
                <a:latin typeface="Arial" panose="020B0604020202020204" pitchFamily="34" charset="0"/>
                <a:cs typeface="Arial" panose="020B0604020202020204" pitchFamily="34" charset="0"/>
              </a:rPr>
            </a:br>
            <a:r>
              <a:rPr lang="en-US" sz="1500" dirty="0">
                <a:latin typeface="Arial" panose="020B0604020202020204" pitchFamily="34" charset="0"/>
                <a:cs typeface="Arial" panose="020B0604020202020204" pitchFamily="34" charset="0"/>
              </a:rPr>
              <a:t>accurate future predictions.</a:t>
            </a:r>
            <a:endParaRPr lang="en-US" sz="1000" dirty="0">
              <a:latin typeface="Arial" panose="020B0604020202020204" pitchFamily="34" charset="0"/>
              <a:cs typeface="Arial" panose="020B0604020202020204" pitchFamily="34" charset="0"/>
            </a:endParaRPr>
          </a:p>
        </p:txBody>
      </p:sp>
      <p:pic>
        <p:nvPicPr>
          <p:cNvPr id="2" name="Picture 1">
            <a:extLst>
              <a:ext uri="{FF2B5EF4-FFF2-40B4-BE49-F238E27FC236}">
                <a16:creationId xmlns:a16="http://schemas.microsoft.com/office/drawing/2014/main" id="{42920717-1DDB-4A31-990D-5B8F05E91F56}"/>
              </a:ext>
            </a:extLst>
          </p:cNvPr>
          <p:cNvPicPr>
            <a:picLocks noChangeAspect="1"/>
          </p:cNvPicPr>
          <p:nvPr/>
        </p:nvPicPr>
        <p:blipFill>
          <a:blip r:embed="rId3"/>
          <a:stretch>
            <a:fillRect/>
          </a:stretch>
        </p:blipFill>
        <p:spPr>
          <a:xfrm>
            <a:off x="1040101" y="4792969"/>
            <a:ext cx="2371725" cy="876300"/>
          </a:xfrm>
          <a:prstGeom prst="rect">
            <a:avLst/>
          </a:prstGeom>
        </p:spPr>
      </p:pic>
      <p:graphicFrame>
        <p:nvGraphicFramePr>
          <p:cNvPr id="15" name="Chart 14">
            <a:extLst>
              <a:ext uri="{FF2B5EF4-FFF2-40B4-BE49-F238E27FC236}">
                <a16:creationId xmlns:a16="http://schemas.microsoft.com/office/drawing/2014/main" id="{96F382AE-F3EB-46E0-A61D-6FF51D1D2DEA}"/>
              </a:ext>
            </a:extLst>
          </p:cNvPr>
          <p:cNvGraphicFramePr>
            <a:graphicFrameLocks/>
          </p:cNvGraphicFramePr>
          <p:nvPr>
            <p:extLst>
              <p:ext uri="{D42A27DB-BD31-4B8C-83A1-F6EECF244321}">
                <p14:modId xmlns:p14="http://schemas.microsoft.com/office/powerpoint/2010/main" val="1063130038"/>
              </p:ext>
            </p:extLst>
          </p:nvPr>
        </p:nvGraphicFramePr>
        <p:xfrm>
          <a:off x="5022039" y="1126559"/>
          <a:ext cx="6873745" cy="531019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279626507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otalTime>5325</TotalTime>
  <Words>926</Words>
  <Application>Microsoft Office PowerPoint</Application>
  <PresentationFormat>Widescreen</PresentationFormat>
  <Paragraphs>89</Paragraphs>
  <Slides>13</Slides>
  <Notes>1</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13</vt:i4>
      </vt:variant>
    </vt:vector>
  </HeadingPairs>
  <TitlesOfParts>
    <vt:vector size="21" baseType="lpstr">
      <vt:lpstr>Arial</vt:lpstr>
      <vt:lpstr>Arial Narrow</vt:lpstr>
      <vt:lpstr>Calibri</vt:lpstr>
      <vt:lpstr>Calibri Light</vt:lpstr>
      <vt:lpstr>Cambria Math</vt:lpstr>
      <vt:lpstr>Wingdings</vt:lpstr>
      <vt:lpstr>Office Theme</vt:lpstr>
      <vt:lpstr>Worksheet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Lotanna Ohazuruike</dc:creator>
  <cp:lastModifiedBy>Yang, Xu</cp:lastModifiedBy>
  <cp:revision>71</cp:revision>
  <dcterms:created xsi:type="dcterms:W3CDTF">2020-04-29T06:53:06Z</dcterms:created>
  <dcterms:modified xsi:type="dcterms:W3CDTF">2020-09-18T04:20:06Z</dcterms:modified>
</cp:coreProperties>
</file>